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9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399" r:id="rId3"/>
    <p:sldId id="370" r:id="rId4"/>
    <p:sldId id="258" r:id="rId5"/>
    <p:sldId id="400" r:id="rId6"/>
    <p:sldId id="381" r:id="rId7"/>
    <p:sldId id="382" r:id="rId8"/>
    <p:sldId id="396" r:id="rId9"/>
    <p:sldId id="390" r:id="rId10"/>
    <p:sldId id="388" r:id="rId11"/>
    <p:sldId id="392" r:id="rId12"/>
    <p:sldId id="384" r:id="rId13"/>
    <p:sldId id="395" r:id="rId14"/>
    <p:sldId id="397" r:id="rId15"/>
    <p:sldId id="391" r:id="rId16"/>
    <p:sldId id="403" r:id="rId17"/>
    <p:sldId id="369" r:id="rId18"/>
    <p:sldId id="401" r:id="rId19"/>
    <p:sldId id="398" r:id="rId20"/>
    <p:sldId id="407" r:id="rId21"/>
    <p:sldId id="405" r:id="rId22"/>
    <p:sldId id="413" r:id="rId23"/>
    <p:sldId id="411" r:id="rId24"/>
    <p:sldId id="402" r:id="rId25"/>
    <p:sldId id="412" r:id="rId26"/>
    <p:sldId id="419" r:id="rId27"/>
    <p:sldId id="417" r:id="rId28"/>
    <p:sldId id="299" r:id="rId29"/>
    <p:sldId id="423" r:id="rId30"/>
    <p:sldId id="422" r:id="rId31"/>
    <p:sldId id="414" r:id="rId32"/>
    <p:sldId id="376" r:id="rId33"/>
    <p:sldId id="424" r:id="rId34"/>
    <p:sldId id="379" r:id="rId35"/>
    <p:sldId id="375" r:id="rId36"/>
    <p:sldId id="425" r:id="rId37"/>
    <p:sldId id="426" r:id="rId38"/>
    <p:sldId id="427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896"/>
    <a:srgbClr val="FF0000"/>
    <a:srgbClr val="FFFF99"/>
    <a:srgbClr val="CA4242"/>
    <a:srgbClr val="F17315"/>
    <a:srgbClr val="C93D3D"/>
    <a:srgbClr val="BB1135"/>
    <a:srgbClr val="D05454"/>
    <a:srgbClr val="CC484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326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79.wmf"/><Relationship Id="rId7" Type="http://schemas.openxmlformats.org/officeDocument/2006/relationships/image" Target="../media/image83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2.wmf"/><Relationship Id="rId11" Type="http://schemas.openxmlformats.org/officeDocument/2006/relationships/image" Target="../media/image87.wmf"/><Relationship Id="rId5" Type="http://schemas.openxmlformats.org/officeDocument/2006/relationships/image" Target="../media/image81.wmf"/><Relationship Id="rId10" Type="http://schemas.openxmlformats.org/officeDocument/2006/relationships/image" Target="../media/image86.wmf"/><Relationship Id="rId4" Type="http://schemas.openxmlformats.org/officeDocument/2006/relationships/image" Target="../media/image80.wmf"/><Relationship Id="rId9" Type="http://schemas.openxmlformats.org/officeDocument/2006/relationships/image" Target="../media/image8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image" Target="../media/image135.wmf"/><Relationship Id="rId7" Type="http://schemas.openxmlformats.org/officeDocument/2006/relationships/image" Target="../media/image139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Relationship Id="rId9" Type="http://schemas.openxmlformats.org/officeDocument/2006/relationships/image" Target="../media/image14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7" Type="http://schemas.openxmlformats.org/officeDocument/2006/relationships/image" Target="../media/image151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6" Type="http://schemas.openxmlformats.org/officeDocument/2006/relationships/image" Target="../media/image150.wmf"/><Relationship Id="rId5" Type="http://schemas.openxmlformats.org/officeDocument/2006/relationships/image" Target="../media/image129.wmf"/><Relationship Id="rId4" Type="http://schemas.openxmlformats.org/officeDocument/2006/relationships/image" Target="../media/image1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6EEBB-DEE0-4B21-A02B-D251593EC0E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81E51-BADB-4A53-9455-030C0CE5345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81E51-BADB-4A53-9455-030C0CE5345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81E51-BADB-4A53-9455-030C0CE5345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81E51-BADB-4A53-9455-030C0CE5345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81E51-BADB-4A53-9455-030C0CE5345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81E51-BADB-4A53-9455-030C0CE5345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81E51-BADB-4A53-9455-030C0CE5345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81E51-BADB-4A53-9455-030C0CE5345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81E51-BADB-4A53-9455-030C0CE5345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81E51-BADB-4A53-9455-030C0CE5345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81E51-BADB-4A53-9455-030C0CE5345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40DA9-C153-4667-B3BC-F443ADA7126D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0D7C-77C6-40DE-8E16-9A8030E4C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8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49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6.png"/><Relationship Id="rId5" Type="http://schemas.openxmlformats.org/officeDocument/2006/relationships/image" Target="../media/image63.png"/><Relationship Id="rId10" Type="http://schemas.openxmlformats.org/officeDocument/2006/relationships/image" Target="../media/image14.png"/><Relationship Id="rId4" Type="http://schemas.openxmlformats.org/officeDocument/2006/relationships/image" Target="../media/image62.png"/><Relationship Id="rId9" Type="http://schemas.openxmlformats.org/officeDocument/2006/relationships/image" Target="../media/image9.pn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8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5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2.bin"/><Relationship Id="rId26" Type="http://schemas.openxmlformats.org/officeDocument/2006/relationships/oleObject" Target="../embeddings/oleObject17.bin"/><Relationship Id="rId3" Type="http://schemas.openxmlformats.org/officeDocument/2006/relationships/image" Target="../media/image8.png"/><Relationship Id="rId21" Type="http://schemas.openxmlformats.org/officeDocument/2006/relationships/oleObject" Target="../embeddings/oleObject13.bin"/><Relationship Id="rId7" Type="http://schemas.openxmlformats.org/officeDocument/2006/relationships/image" Target="../media/image91.png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.bin"/><Relationship Id="rId20" Type="http://schemas.openxmlformats.org/officeDocument/2006/relationships/image" Target="../media/image94.png"/><Relationship Id="rId29" Type="http://schemas.openxmlformats.org/officeDocument/2006/relationships/oleObject" Target="../embeddings/oleObject20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90.png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89.png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5.bin"/><Relationship Id="rId28" Type="http://schemas.openxmlformats.org/officeDocument/2006/relationships/oleObject" Target="../embeddings/oleObject19.bin"/><Relationship Id="rId10" Type="http://schemas.openxmlformats.org/officeDocument/2006/relationships/image" Target="../media/image53.png"/><Relationship Id="rId19" Type="http://schemas.openxmlformats.org/officeDocument/2006/relationships/image" Target="../media/image93.png"/><Relationship Id="rId31" Type="http://schemas.openxmlformats.org/officeDocument/2006/relationships/image" Target="../media/image97.png"/><Relationship Id="rId4" Type="http://schemas.openxmlformats.org/officeDocument/2006/relationships/image" Target="../media/image88.png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4.bin"/><Relationship Id="rId27" Type="http://schemas.openxmlformats.org/officeDocument/2006/relationships/oleObject" Target="../embeddings/oleObject18.bin"/><Relationship Id="rId30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gif"/><Relationship Id="rId5" Type="http://schemas.openxmlformats.org/officeDocument/2006/relationships/image" Target="../media/image112.gif"/><Relationship Id="rId4" Type="http://schemas.openxmlformats.org/officeDocument/2006/relationships/image" Target="../media/image11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7" Type="http://schemas.openxmlformats.org/officeDocument/2006/relationships/image" Target="../media/image1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gif"/><Relationship Id="rId5" Type="http://schemas.openxmlformats.org/officeDocument/2006/relationships/image" Target="../media/image116.gif"/><Relationship Id="rId4" Type="http://schemas.openxmlformats.org/officeDocument/2006/relationships/image" Target="../media/image11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gif"/><Relationship Id="rId4" Type="http://schemas.openxmlformats.org/officeDocument/2006/relationships/image" Target="../media/image12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gif"/><Relationship Id="rId4" Type="http://schemas.openxmlformats.org/officeDocument/2006/relationships/image" Target="../media/image12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gif"/><Relationship Id="rId5" Type="http://schemas.openxmlformats.org/officeDocument/2006/relationships/image" Target="../media/image127.gif"/><Relationship Id="rId4" Type="http://schemas.openxmlformats.org/officeDocument/2006/relationships/image" Target="../media/image126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8.png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oleObject" Target="../embeddings/oleObject2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oleObject" Target="../embeddings/oleObject32.bin"/><Relationship Id="rId3" Type="http://schemas.openxmlformats.org/officeDocument/2006/relationships/image" Target="../media/image8.png"/><Relationship Id="rId7" Type="http://schemas.openxmlformats.org/officeDocument/2006/relationships/oleObject" Target="../embeddings/oleObject26.bin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5.bin"/><Relationship Id="rId11" Type="http://schemas.openxmlformats.org/officeDocument/2006/relationships/oleObject" Target="../embeddings/oleObject30.bin"/><Relationship Id="rId5" Type="http://schemas.openxmlformats.org/officeDocument/2006/relationships/image" Target="../media/image143.png"/><Relationship Id="rId15" Type="http://schemas.openxmlformats.org/officeDocument/2006/relationships/oleObject" Target="../embeddings/oleObject34.bin"/><Relationship Id="rId10" Type="http://schemas.openxmlformats.org/officeDocument/2006/relationships/oleObject" Target="../embeddings/oleObject29.bin"/><Relationship Id="rId4" Type="http://schemas.openxmlformats.org/officeDocument/2006/relationships/image" Target="../media/image142.png"/><Relationship Id="rId9" Type="http://schemas.openxmlformats.org/officeDocument/2006/relationships/oleObject" Target="../embeddings/oleObject28.bin"/><Relationship Id="rId14" Type="http://schemas.openxmlformats.org/officeDocument/2006/relationships/oleObject" Target="../embeddings/oleObject3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8.png"/><Relationship Id="rId7" Type="http://schemas.openxmlformats.org/officeDocument/2006/relationships/oleObject" Target="../embeddings/oleObject37.bin"/><Relationship Id="rId12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6.bin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153.png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152.png"/><Relationship Id="rId9" Type="http://schemas.openxmlformats.org/officeDocument/2006/relationships/oleObject" Target="../embeddings/oleObject39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book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bi.nlm.nih.gov/omim" TargetMode="External"/><Relationship Id="rId5" Type="http://schemas.openxmlformats.org/officeDocument/2006/relationships/hyperlink" Target="http://www.ncbi.nlm.nih.gov/pmc/" TargetMode="External"/><Relationship Id="rId4" Type="http://schemas.openxmlformats.org/officeDocument/2006/relationships/hyperlink" Target="http://www.ncbi.nlm.nih.gov/pubm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5562600"/>
            <a:ext cx="1149810" cy="96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562600"/>
            <a:ext cx="1135531" cy="92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5562600"/>
            <a:ext cx="126254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5562600"/>
            <a:ext cx="1186940" cy="94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5562600"/>
            <a:ext cx="1295400" cy="99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15200" y="5562600"/>
            <a:ext cx="1295400" cy="99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85800" y="76200"/>
            <a:ext cx="7696200" cy="1295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7720" y="300335"/>
            <a:ext cx="7458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b="1" dirty="0" smtClean="0"/>
              <a:t>БИОИНФОРМАТИКА ЗА  НАЧИНАЕЩИ    </a:t>
            </a:r>
            <a:r>
              <a:rPr lang="en-US" sz="3200" b="1" dirty="0" smtClean="0"/>
              <a:t>II</a:t>
            </a:r>
            <a:endParaRPr lang="en-US" sz="3200" b="1" dirty="0"/>
          </a:p>
        </p:txBody>
      </p:sp>
      <p:sp>
        <p:nvSpPr>
          <p:cNvPr id="10" name="Down Arrow 9"/>
          <p:cNvSpPr/>
          <p:nvPr/>
        </p:nvSpPr>
        <p:spPr>
          <a:xfrm rot="2460538">
            <a:off x="2709380" y="4102778"/>
            <a:ext cx="220039" cy="137273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927070">
            <a:off x="3666513" y="4216724"/>
            <a:ext cx="228428" cy="110944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940901">
            <a:off x="5826385" y="4052538"/>
            <a:ext cx="197462" cy="145812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0" y="4344650"/>
            <a:ext cx="5966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</a:rPr>
              <a:t>?</a:t>
            </a:r>
            <a:endParaRPr lang="en-US" sz="8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13562" y="4343400"/>
            <a:ext cx="5966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</a:rPr>
              <a:t>?</a:t>
            </a:r>
            <a:endParaRPr lang="en-US" sz="8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4962" y="4344650"/>
            <a:ext cx="5966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</a:rPr>
              <a:t>?</a:t>
            </a:r>
            <a:endParaRPr lang="en-US" sz="8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53702" y="833735"/>
            <a:ext cx="3162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>
                <a:solidFill>
                  <a:schemeClr val="accent2"/>
                </a:solidFill>
              </a:rPr>
              <a:t>Д-р. Румен Димитров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17" name="Picture 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4200" y="1586006"/>
            <a:ext cx="2743200" cy="257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2" name="Picture 4" descr="https://www.researchgate.net/profile/Guillaume_Hautbergue/publication/272486318/figure/fig2/AS:294829096488971@1447304142936/Figure-2-Mechanisms-conferring-protein-loss-and-toxic-gain-of-function-effects-Th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57150"/>
            <a:ext cx="3276600" cy="3470610"/>
          </a:xfrm>
          <a:prstGeom prst="rect">
            <a:avLst/>
          </a:prstGeom>
          <a:noFill/>
        </p:spPr>
      </p:pic>
      <p:pic>
        <p:nvPicPr>
          <p:cNvPr id="155654" name="Picture 6" descr="https://www.researchgate.net/profile/Guillaume_Hautbergue/publication/272486318/figure/fig3/AS:294829096488973@1447304142961/Figure-3-RNA-toxic-gain-of-function-mechanisms-A-Protein-sequestration-of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641562"/>
            <a:ext cx="3810000" cy="5064038"/>
          </a:xfrm>
          <a:prstGeom prst="rect">
            <a:avLst/>
          </a:prstGeom>
          <a:noFill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4108450"/>
            <a:ext cx="4418152" cy="259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4876800" y="85725"/>
            <a:ext cx="4171950" cy="84772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r>
              <a:rPr lang="en-US" sz="2400" b="1" dirty="0" smtClean="0"/>
              <a:t> </a:t>
            </a:r>
            <a:r>
              <a:rPr lang="bg-BG" sz="2400" b="1" dirty="0" smtClean="0">
                <a:solidFill>
                  <a:schemeClr val="tx1"/>
                </a:solidFill>
              </a:rPr>
              <a:t>Молекулярна еволюция – </a:t>
            </a:r>
            <a:r>
              <a:rPr lang="bg-BG" sz="2400" b="1" dirty="0" smtClean="0">
                <a:solidFill>
                  <a:srgbClr val="FF0000"/>
                </a:solidFill>
              </a:rPr>
              <a:t>биологичен модел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5400000">
            <a:off x="2171700" y="3752850"/>
            <a:ext cx="304800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543425" y="5238749"/>
            <a:ext cx="304800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1066800"/>
            <a:ext cx="88678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bg-BG" sz="2400" b="1" dirty="0" smtClean="0"/>
              <a:t>иРНК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6200" y="152400"/>
            <a:ext cx="88678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bg-BG" sz="2400" b="1" dirty="0" smtClean="0"/>
              <a:t>иРНК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112620" y="3733800"/>
            <a:ext cx="13049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1400" b="1" dirty="0" smtClean="0"/>
              <a:t>Деградация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366260" y="3730823"/>
            <a:ext cx="15240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1400" b="1" dirty="0" smtClean="0"/>
              <a:t>експресия</a:t>
            </a:r>
            <a:endParaRPr lang="en-US" sz="1400" b="1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342900" y="4229100"/>
            <a:ext cx="304800" cy="2286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4000500" y="4229100"/>
            <a:ext cx="304800" cy="2286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9" descr="C:\Users\xxx\Downloads\Image\misfoloding degra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695325"/>
            <a:ext cx="5819029" cy="261401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3458671"/>
            <a:ext cx="4267200" cy="332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>
          <a:xfrm rot="5400000">
            <a:off x="2590800" y="3657600"/>
            <a:ext cx="76200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857250" y="3667125"/>
            <a:ext cx="76200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6743700" y="3752850"/>
            <a:ext cx="76200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xxx\Downloads\Image\mutation Shakhnovic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8800" y="3435067"/>
            <a:ext cx="2758440" cy="334673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838200" y="114300"/>
            <a:ext cx="7391400" cy="4572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r>
              <a:rPr lang="en-US" sz="2400" b="1" dirty="0" smtClean="0"/>
              <a:t> </a:t>
            </a:r>
            <a:r>
              <a:rPr lang="bg-BG" sz="2400" b="1" dirty="0" smtClean="0">
                <a:solidFill>
                  <a:schemeClr val="tx1"/>
                </a:solidFill>
              </a:rPr>
              <a:t>Молекулярна еволюция – </a:t>
            </a:r>
            <a:r>
              <a:rPr lang="bg-BG" sz="2400" b="1" dirty="0" smtClean="0">
                <a:solidFill>
                  <a:srgbClr val="FF0000"/>
                </a:solidFill>
              </a:rPr>
              <a:t>биологичен модел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069" y="1600200"/>
            <a:ext cx="1905001" cy="1143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Роля на </a:t>
            </a:r>
            <a:r>
              <a:rPr lang="bg-BG" sz="2000" b="1" dirty="0" smtClean="0">
                <a:solidFill>
                  <a:srgbClr val="FF0000"/>
                </a:solidFill>
              </a:rPr>
              <a:t>Чапероните</a:t>
            </a:r>
            <a:r>
              <a:rPr lang="bg-BG" sz="2000" b="1" dirty="0" smtClean="0">
                <a:solidFill>
                  <a:schemeClr val="tx1"/>
                </a:solidFill>
              </a:rPr>
              <a:t> в молекулярната еволюция</a:t>
            </a:r>
            <a:endParaRPr lang="en-US" sz="2000" b="1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676900" y="2305050"/>
            <a:ext cx="6858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21075" y="878540"/>
            <a:ext cx="11126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bg-BG" sz="2400" b="1" dirty="0" smtClean="0"/>
              <a:t>Белтък</a:t>
            </a:r>
            <a:endParaRPr lang="en-US" sz="2400" b="1" dirty="0"/>
          </a:p>
        </p:txBody>
      </p:sp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08930" y="5867400"/>
            <a:ext cx="593921" cy="865096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63491" name="Picture 3" descr="Резултат с изображение за happy cel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0750" y="6056168"/>
            <a:ext cx="476250" cy="6494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8" name="Group 167"/>
          <p:cNvGrpSpPr/>
          <p:nvPr/>
        </p:nvGrpSpPr>
        <p:grpSpPr>
          <a:xfrm>
            <a:off x="3886200" y="4038600"/>
            <a:ext cx="4953000" cy="2133600"/>
            <a:chOff x="1676400" y="3352800"/>
            <a:chExt cx="7315200" cy="3352800"/>
          </a:xfrm>
        </p:grpSpPr>
        <p:sp>
          <p:nvSpPr>
            <p:cNvPr id="169" name="AutoShape 34"/>
            <p:cNvSpPr>
              <a:spLocks noChangeArrowheads="1"/>
            </p:cNvSpPr>
            <p:nvPr/>
          </p:nvSpPr>
          <p:spPr bwMode="auto">
            <a:xfrm>
              <a:off x="1676400" y="3352800"/>
              <a:ext cx="7315200" cy="33528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6"/>
            <p:cNvSpPr>
              <a:spLocks noChangeArrowheads="1"/>
            </p:cNvSpPr>
            <p:nvPr/>
          </p:nvSpPr>
          <p:spPr bwMode="auto">
            <a:xfrm>
              <a:off x="1939924" y="3505200"/>
              <a:ext cx="6714051" cy="580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ДЦГ </a:t>
              </a:r>
              <a:r>
                <a:rPr lang="bg-BG" dirty="0" smtClean="0"/>
                <a:t>е имало в дрожди</a:t>
              </a:r>
              <a:r>
                <a:rPr lang="en-US" altLang="ja-JP" dirty="0" smtClean="0"/>
                <a:t>, </a:t>
              </a:r>
              <a:r>
                <a:rPr lang="bg-BG" altLang="ja-JP" dirty="0" smtClean="0"/>
                <a:t>растения и животни </a:t>
              </a:r>
              <a:endParaRPr lang="ja-JP" altLang="en-US"/>
            </a:p>
          </p:txBody>
        </p:sp>
        <p:sp>
          <p:nvSpPr>
            <p:cNvPr id="171" name="Line 7"/>
            <p:cNvSpPr>
              <a:spLocks noChangeShapeType="1"/>
            </p:cNvSpPr>
            <p:nvPr/>
          </p:nvSpPr>
          <p:spPr bwMode="auto">
            <a:xfrm flipV="1">
              <a:off x="2828925" y="4103688"/>
              <a:ext cx="2797175" cy="20335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Line 8"/>
            <p:cNvSpPr>
              <a:spLocks noChangeShapeType="1"/>
            </p:cNvSpPr>
            <p:nvPr/>
          </p:nvSpPr>
          <p:spPr bwMode="auto">
            <a:xfrm flipH="1" flipV="1">
              <a:off x="5626100" y="4103688"/>
              <a:ext cx="2746375" cy="20335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Line 11"/>
            <p:cNvSpPr>
              <a:spLocks noChangeShapeType="1"/>
            </p:cNvSpPr>
            <p:nvPr/>
          </p:nvSpPr>
          <p:spPr bwMode="auto">
            <a:xfrm flipV="1">
              <a:off x="4608513" y="4748213"/>
              <a:ext cx="1882775" cy="13890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Line 12"/>
            <p:cNvSpPr>
              <a:spLocks noChangeShapeType="1"/>
            </p:cNvSpPr>
            <p:nvPr/>
          </p:nvSpPr>
          <p:spPr bwMode="auto">
            <a:xfrm flipV="1">
              <a:off x="5778500" y="5194300"/>
              <a:ext cx="1322388" cy="9429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13"/>
            <p:cNvSpPr>
              <a:spLocks noChangeShapeType="1"/>
            </p:cNvSpPr>
            <p:nvPr/>
          </p:nvSpPr>
          <p:spPr bwMode="auto">
            <a:xfrm flipV="1">
              <a:off x="6897688" y="5591175"/>
              <a:ext cx="763587" cy="5461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Line 17"/>
            <p:cNvSpPr>
              <a:spLocks noChangeShapeType="1"/>
            </p:cNvSpPr>
            <p:nvPr/>
          </p:nvSpPr>
          <p:spPr bwMode="auto">
            <a:xfrm flipH="1" flipV="1">
              <a:off x="6745288" y="4946650"/>
              <a:ext cx="1627187" cy="119062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Rectangle 18"/>
            <p:cNvSpPr>
              <a:spLocks noChangeArrowheads="1"/>
            </p:cNvSpPr>
            <p:nvPr/>
          </p:nvSpPr>
          <p:spPr bwMode="auto">
            <a:xfrm>
              <a:off x="7078394" y="3951514"/>
              <a:ext cx="1463040" cy="918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bg-BG" sz="3200" b="1" dirty="0" smtClean="0">
                  <a:solidFill>
                    <a:srgbClr val="FF0000"/>
                  </a:solidFill>
                </a:rPr>
                <a:t>ДЦГ</a:t>
              </a:r>
              <a:endParaRPr lang="en-US" altLang="ja-JP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83" name="Line 19"/>
            <p:cNvSpPr>
              <a:spLocks noChangeShapeType="1"/>
            </p:cNvSpPr>
            <p:nvPr/>
          </p:nvSpPr>
          <p:spPr bwMode="auto">
            <a:xfrm flipH="1">
              <a:off x="6796088" y="4598988"/>
              <a:ext cx="457200" cy="298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Rectangle 21"/>
            <p:cNvSpPr>
              <a:spLocks noChangeArrowheads="1"/>
            </p:cNvSpPr>
            <p:nvPr/>
          </p:nvSpPr>
          <p:spPr bwMode="auto">
            <a:xfrm>
              <a:off x="2087880" y="4008664"/>
              <a:ext cx="2427174" cy="580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ДХ</a:t>
              </a:r>
              <a:r>
                <a:rPr lang="en-US" altLang="ja-JP" b="1" dirty="0" smtClean="0"/>
                <a:t> </a:t>
              </a:r>
              <a:r>
                <a:rPr lang="bg-BG" altLang="ja-JP" b="1" dirty="0" smtClean="0"/>
                <a:t>в момента</a:t>
              </a:r>
              <a:endParaRPr lang="en-US" altLang="ja-JP" dirty="0"/>
            </a:p>
          </p:txBody>
        </p:sp>
        <p:sp>
          <p:nvSpPr>
            <p:cNvPr id="185" name="Line 22"/>
            <p:cNvSpPr>
              <a:spLocks noChangeShapeType="1"/>
            </p:cNvSpPr>
            <p:nvPr/>
          </p:nvSpPr>
          <p:spPr bwMode="auto">
            <a:xfrm>
              <a:off x="2981325" y="4451350"/>
              <a:ext cx="50800" cy="1487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23"/>
            <p:cNvSpPr>
              <a:spLocks noChangeShapeType="1"/>
            </p:cNvSpPr>
            <p:nvPr/>
          </p:nvSpPr>
          <p:spPr bwMode="auto">
            <a:xfrm>
              <a:off x="3133725" y="4451350"/>
              <a:ext cx="611188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Line 24"/>
            <p:cNvSpPr>
              <a:spLocks noChangeShapeType="1"/>
            </p:cNvSpPr>
            <p:nvPr/>
          </p:nvSpPr>
          <p:spPr bwMode="auto">
            <a:xfrm>
              <a:off x="3235325" y="4451350"/>
              <a:ext cx="1476375" cy="153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Line 25"/>
            <p:cNvSpPr>
              <a:spLocks noChangeShapeType="1"/>
            </p:cNvSpPr>
            <p:nvPr/>
          </p:nvSpPr>
          <p:spPr bwMode="auto">
            <a:xfrm>
              <a:off x="3387725" y="4500563"/>
              <a:ext cx="1577975" cy="1338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Line 26"/>
            <p:cNvSpPr>
              <a:spLocks noChangeShapeType="1"/>
            </p:cNvSpPr>
            <p:nvPr/>
          </p:nvSpPr>
          <p:spPr bwMode="auto">
            <a:xfrm>
              <a:off x="3440113" y="4500563"/>
              <a:ext cx="2746375" cy="1289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Line 27"/>
            <p:cNvSpPr>
              <a:spLocks noChangeShapeType="1"/>
            </p:cNvSpPr>
            <p:nvPr/>
          </p:nvSpPr>
          <p:spPr bwMode="auto">
            <a:xfrm>
              <a:off x="3694113" y="4451350"/>
              <a:ext cx="2847975" cy="1090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Line 28"/>
            <p:cNvSpPr>
              <a:spLocks noChangeShapeType="1"/>
            </p:cNvSpPr>
            <p:nvPr/>
          </p:nvSpPr>
          <p:spPr bwMode="auto">
            <a:xfrm>
              <a:off x="4049713" y="4451350"/>
              <a:ext cx="3865562" cy="1438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Line 29"/>
            <p:cNvSpPr>
              <a:spLocks noChangeShapeType="1"/>
            </p:cNvSpPr>
            <p:nvPr/>
          </p:nvSpPr>
          <p:spPr bwMode="auto">
            <a:xfrm>
              <a:off x="3490913" y="4500563"/>
              <a:ext cx="3660775" cy="1389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Line 30"/>
            <p:cNvSpPr>
              <a:spLocks noChangeShapeType="1"/>
            </p:cNvSpPr>
            <p:nvPr/>
          </p:nvSpPr>
          <p:spPr bwMode="auto">
            <a:xfrm>
              <a:off x="4354513" y="4351338"/>
              <a:ext cx="763587" cy="1000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Line 31"/>
            <p:cNvSpPr>
              <a:spLocks noChangeShapeType="1"/>
            </p:cNvSpPr>
            <p:nvPr/>
          </p:nvSpPr>
          <p:spPr bwMode="auto">
            <a:xfrm>
              <a:off x="4303713" y="4402138"/>
              <a:ext cx="2543175" cy="693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Line 32"/>
            <p:cNvSpPr>
              <a:spLocks noChangeShapeType="1"/>
            </p:cNvSpPr>
            <p:nvPr/>
          </p:nvSpPr>
          <p:spPr bwMode="auto">
            <a:xfrm>
              <a:off x="4303713" y="4252913"/>
              <a:ext cx="1627187" cy="98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Line 33"/>
            <p:cNvSpPr>
              <a:spLocks noChangeShapeType="1"/>
            </p:cNvSpPr>
            <p:nvPr/>
          </p:nvSpPr>
          <p:spPr bwMode="auto">
            <a:xfrm>
              <a:off x="4252913" y="4451350"/>
              <a:ext cx="1781175" cy="595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5425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52400"/>
            <a:ext cx="3505200" cy="3454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5431" name="AutoShape 23" descr="biology-forums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5433" name="Picture 25" descr="Резултат с изображение за speciation carto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042186"/>
            <a:ext cx="3505200" cy="2739614"/>
          </a:xfrm>
          <a:prstGeom prst="rect">
            <a:avLst/>
          </a:prstGeom>
          <a:noFill/>
        </p:spPr>
      </p:pic>
      <p:sp>
        <p:nvSpPr>
          <p:cNvPr id="202" name="Right Arrow 201"/>
          <p:cNvSpPr/>
          <p:nvPr/>
        </p:nvSpPr>
        <p:spPr>
          <a:xfrm rot="5400000">
            <a:off x="661416" y="3681984"/>
            <a:ext cx="304800" cy="2560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 rot="5400000">
            <a:off x="2615184" y="3681984"/>
            <a:ext cx="304800" cy="2560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3" descr="http://www.godlessgeeks.com/LINKS/Different.jpg"/>
          <p:cNvPicPr>
            <a:picLocks noGrp="1"/>
          </p:cNvPicPr>
          <p:nvPr>
            <p:ph sz="quarter"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1295400"/>
            <a:ext cx="3505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52400" y="457200"/>
            <a:ext cx="688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b="1" dirty="0" smtClean="0"/>
              <a:t>Време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564869" y="823496"/>
            <a:ext cx="119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Дупликация</a:t>
            </a:r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667000" y="1140023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Функц. </a:t>
            </a:r>
          </a:p>
          <a:p>
            <a:r>
              <a:rPr lang="bg-BG" sz="1400" b="1" dirty="0" smtClean="0"/>
              <a:t>Диверг.</a:t>
            </a:r>
            <a:endParaRPr lang="en-US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679294" y="1600200"/>
            <a:ext cx="119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b="1" dirty="0" smtClean="0"/>
              <a:t>Видо-</a:t>
            </a:r>
          </a:p>
          <a:p>
            <a:pPr algn="ctr"/>
            <a:r>
              <a:rPr lang="bg-BG" sz="1400" b="1" dirty="0" smtClean="0"/>
              <a:t>образуване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679294" y="2206823"/>
            <a:ext cx="119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Дупликация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838575" y="260098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Функц. </a:t>
            </a:r>
          </a:p>
          <a:p>
            <a:r>
              <a:rPr lang="bg-BG" sz="1400" b="1" dirty="0" smtClean="0"/>
              <a:t>Диверг.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810000" y="615309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Дупликация на целия геном -</a:t>
            </a:r>
            <a:r>
              <a:rPr lang="bg-BG" sz="2000" b="1" dirty="0" smtClean="0">
                <a:solidFill>
                  <a:srgbClr val="FFC000"/>
                </a:solidFill>
              </a:rPr>
              <a:t>ДЦГ</a:t>
            </a:r>
            <a:r>
              <a:rPr lang="bg-BG" sz="1400" b="1" dirty="0" smtClean="0"/>
              <a:t>  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810000" y="6429435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Дупликация на хромозоми или хромозомни участъци - </a:t>
            </a:r>
            <a:r>
              <a:rPr lang="bg-BG" sz="2000" b="1" dirty="0" smtClean="0">
                <a:solidFill>
                  <a:srgbClr val="FFC000"/>
                </a:solidFill>
              </a:rPr>
              <a:t>ДХ</a:t>
            </a:r>
            <a:r>
              <a:rPr lang="bg-BG" sz="1400" b="1" dirty="0" smtClean="0"/>
              <a:t> </a:t>
            </a:r>
            <a:endParaRPr lang="en-US" sz="1400" b="1" dirty="0"/>
          </a:p>
        </p:txBody>
      </p:sp>
      <p:sp>
        <p:nvSpPr>
          <p:cNvPr id="47" name="Rectangle 46"/>
          <p:cNvSpPr/>
          <p:nvPr/>
        </p:nvSpPr>
        <p:spPr>
          <a:xfrm>
            <a:off x="4038600" y="156885"/>
            <a:ext cx="4800600" cy="10668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 b="1" dirty="0" smtClean="0">
              <a:solidFill>
                <a:srgbClr val="FF0000"/>
              </a:solidFill>
            </a:endParaRPr>
          </a:p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r>
              <a:rPr lang="en-US" sz="2000" b="1" dirty="0" smtClean="0"/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Молекулярна еволюция – </a:t>
            </a:r>
            <a:r>
              <a:rPr lang="bg-BG" sz="2000" b="1" dirty="0" smtClean="0">
                <a:solidFill>
                  <a:srgbClr val="FF0000"/>
                </a:solidFill>
              </a:rPr>
              <a:t>биологичен модел. ПРИМЕР </a:t>
            </a:r>
            <a:r>
              <a:rPr lang="bg-BG" sz="2000" b="1" u="sng" dirty="0" smtClean="0">
                <a:solidFill>
                  <a:schemeClr val="accent6">
                    <a:lumMod val="75000"/>
                  </a:schemeClr>
                </a:solidFill>
              </a:rPr>
              <a:t>Филогенетична история</a:t>
            </a:r>
            <a:r>
              <a:rPr lang="bg-BG" sz="2000" b="1" dirty="0" smtClean="0">
                <a:solidFill>
                  <a:schemeClr val="tx1"/>
                </a:solidFill>
              </a:rPr>
              <a:t> на</a:t>
            </a:r>
            <a:r>
              <a:rPr lang="bg-BG" sz="2000" b="1" dirty="0" smtClean="0">
                <a:solidFill>
                  <a:srgbClr val="FF0000"/>
                </a:solidFill>
              </a:rPr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молекулярната еволюция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1402241" y="1331260"/>
          <a:ext cx="6302924" cy="2902164"/>
        </p:xfrm>
        <a:graphic>
          <a:graphicData uri="http://schemas.openxmlformats.org/presentationml/2006/ole">
            <p:oleObj spid="_x0000_s59394" name="Bitmap Image" r:id="rId5" imgW="6590476" imgH="2752381" progId="PBrush">
              <p:embed/>
            </p:oleObj>
          </a:graphicData>
        </a:graphic>
      </p:graphicFrame>
      <p:sp>
        <p:nvSpPr>
          <p:cNvPr id="14" name="Line 9"/>
          <p:cNvSpPr>
            <a:spLocks noChangeShapeType="1"/>
          </p:cNvSpPr>
          <p:nvPr/>
        </p:nvSpPr>
        <p:spPr bwMode="auto">
          <a:xfrm flipV="1">
            <a:off x="1752600" y="2895600"/>
            <a:ext cx="237565" cy="34066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3464860" y="2191870"/>
            <a:ext cx="228600" cy="609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V="1">
            <a:off x="3545540" y="3680010"/>
            <a:ext cx="1524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 flipH="1">
            <a:off x="4930590" y="2590800"/>
            <a:ext cx="381000" cy="435211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28765" y="1471136"/>
            <a:ext cx="1828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bg-BG" altLang="zh-CN" sz="1400" dirty="0" smtClean="0">
                <a:ea typeface="SimSun" pitchFamily="2" charset="-122"/>
              </a:rPr>
              <a:t>Дизайн и място на действие на лекарството</a:t>
            </a:r>
            <a:endParaRPr lang="en-US" altLang="zh-CN" sz="1400" dirty="0">
              <a:ea typeface="SimSun" pitchFamily="2" charset="-122"/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6638365" y="1447800"/>
            <a:ext cx="457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66800" y="152400"/>
            <a:ext cx="6934200" cy="990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77173" y="286512"/>
            <a:ext cx="569405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bg-BG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r>
              <a:rPr lang="en-US" b="1" dirty="0" smtClean="0"/>
              <a:t> </a:t>
            </a:r>
            <a:r>
              <a:rPr lang="bg-BG" b="1" dirty="0" smtClean="0"/>
              <a:t>Молекулярна еволюция – </a:t>
            </a:r>
            <a:r>
              <a:rPr lang="bg-BG" b="1" dirty="0" smtClean="0">
                <a:solidFill>
                  <a:srgbClr val="FF0000"/>
                </a:solidFill>
              </a:rPr>
              <a:t>биологичен модел. </a:t>
            </a:r>
          </a:p>
          <a:p>
            <a:pPr algn="ctr">
              <a:spcBef>
                <a:spcPct val="50000"/>
              </a:spcBef>
            </a:pPr>
            <a:r>
              <a:rPr lang="bg-BG" b="1" dirty="0" smtClean="0">
                <a:solidFill>
                  <a:srgbClr val="FF0000"/>
                </a:solidFill>
              </a:rPr>
              <a:t>ПРИМЕР </a:t>
            </a:r>
            <a:r>
              <a:rPr lang="bg-BG" altLang="zh-CN" b="1" dirty="0" smtClean="0">
                <a:ea typeface="SimSun" pitchFamily="2" charset="-122"/>
              </a:rPr>
              <a:t>Пътища на </a:t>
            </a:r>
            <a:r>
              <a:rPr lang="en-US" altLang="zh-CN" b="1" dirty="0" smtClean="0">
                <a:ea typeface="SimSun" pitchFamily="2" charset="-122"/>
              </a:rPr>
              <a:t> HIV</a:t>
            </a:r>
            <a:r>
              <a:rPr lang="bg-BG" altLang="zh-CN" b="1" dirty="0" smtClean="0">
                <a:ea typeface="SimSun" pitchFamily="2" charset="-122"/>
              </a:rPr>
              <a:t> ифекцията</a:t>
            </a:r>
            <a:r>
              <a:rPr lang="en-US" altLang="zh-CN" b="1" dirty="0" smtClean="0">
                <a:ea typeface="SimSun" pitchFamily="2" charset="-122"/>
              </a:rPr>
              <a:t> </a:t>
            </a:r>
            <a:r>
              <a:rPr lang="bg-BG" altLang="zh-CN" b="1" dirty="0" smtClean="0">
                <a:ea typeface="SimSun" pitchFamily="2" charset="-122"/>
              </a:rPr>
              <a:t>и</a:t>
            </a:r>
            <a:r>
              <a:rPr lang="en-US" altLang="zh-CN" b="1" dirty="0" smtClean="0">
                <a:ea typeface="SimSun" pitchFamily="2" charset="-122"/>
              </a:rPr>
              <a:t> </a:t>
            </a:r>
            <a:r>
              <a:rPr lang="bg-BG" altLang="zh-CN" b="1" dirty="0" smtClean="0">
                <a:ea typeface="SimSun" pitchFamily="2" charset="-122"/>
              </a:rPr>
              <a:t>репродукция</a:t>
            </a:r>
            <a:r>
              <a:rPr lang="en-US" altLang="zh-CN" b="1" dirty="0" smtClean="0">
                <a:ea typeface="SimSun" pitchFamily="2" charset="-122"/>
              </a:rPr>
              <a:t> </a:t>
            </a:r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9600" y="4419600"/>
            <a:ext cx="7848600" cy="2286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1447800" y="4137210"/>
            <a:ext cx="6629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Еволюционен подход при дизайн на лекарства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685800" y="4823010"/>
            <a:ext cx="7772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bg-BG" b="1" dirty="0" smtClean="0">
                <a:solidFill>
                  <a:srgbClr val="FF0000"/>
                </a:solidFill>
              </a:rPr>
              <a:t>Древни времена</a:t>
            </a:r>
            <a:r>
              <a:rPr lang="bg-BG" dirty="0" smtClean="0">
                <a:solidFill>
                  <a:srgbClr val="FF0000"/>
                </a:solidFill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lang="bg-BG" dirty="0" smtClean="0"/>
              <a:t>Природни продукти с биологични активности, използвани като лекарства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bg-BG" b="1" dirty="0" smtClean="0">
                <a:solidFill>
                  <a:srgbClr val="FF0000"/>
                </a:solidFill>
              </a:rPr>
              <a:t>Химическа ера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lang="bg-BG" dirty="0" smtClean="0"/>
              <a:t>Синтетични органични съединения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bg-BG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Компютърен дизайн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bg-BG" dirty="0" smtClean="0"/>
              <a:t>връзка между структура и биологическа активност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bg-BG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Молекулярна еволюция и биохимия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bg-BG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биологични, </a:t>
            </a:r>
            <a:r>
              <a:rPr lang="bg-BG" dirty="0" smtClean="0"/>
              <a:t>биохимични пътища и макромолекулярни структури като цел и както лекарство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Bild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257300"/>
            <a:ext cx="64008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304800" y="6581775"/>
            <a:ext cx="4572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200" dirty="0"/>
              <a:t>Luscombe, Greenbaum, Gerstein (2001)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800" y="152400"/>
            <a:ext cx="6934200" cy="990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7173" y="286512"/>
            <a:ext cx="569405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bg-BG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r>
              <a:rPr lang="en-US" b="1" dirty="0" smtClean="0"/>
              <a:t> </a:t>
            </a:r>
            <a:r>
              <a:rPr lang="bg-BG" b="1" dirty="0" smtClean="0"/>
              <a:t>Молекулярна еволюция – </a:t>
            </a:r>
            <a:r>
              <a:rPr lang="bg-BG" b="1" dirty="0" smtClean="0">
                <a:solidFill>
                  <a:srgbClr val="FF0000"/>
                </a:solidFill>
              </a:rPr>
              <a:t>биологичен модел. </a:t>
            </a:r>
          </a:p>
          <a:p>
            <a:pPr algn="ctr">
              <a:spcBef>
                <a:spcPct val="50000"/>
              </a:spcBef>
            </a:pPr>
            <a:r>
              <a:rPr lang="bg-BG" b="1" dirty="0" smtClean="0">
                <a:solidFill>
                  <a:srgbClr val="FF0000"/>
                </a:solidFill>
              </a:rPr>
              <a:t>ПРИМЕР </a:t>
            </a:r>
            <a:r>
              <a:rPr lang="bg-BG" altLang="zh-CN" b="1" dirty="0" smtClean="0">
                <a:ea typeface="SimSun" pitchFamily="2" charset="-122"/>
              </a:rPr>
              <a:t>Пътища на </a:t>
            </a:r>
            <a:r>
              <a:rPr lang="en-US" altLang="zh-CN" b="1" dirty="0" smtClean="0">
                <a:ea typeface="SimSun" pitchFamily="2" charset="-122"/>
              </a:rPr>
              <a:t> HIV</a:t>
            </a:r>
            <a:r>
              <a:rPr lang="bg-BG" altLang="zh-CN" b="1" dirty="0" smtClean="0">
                <a:ea typeface="SimSun" pitchFamily="2" charset="-122"/>
              </a:rPr>
              <a:t> ифекцията</a:t>
            </a:r>
            <a:r>
              <a:rPr lang="en-US" altLang="zh-CN" b="1" dirty="0" smtClean="0">
                <a:ea typeface="SimSun" pitchFamily="2" charset="-122"/>
              </a:rPr>
              <a:t> </a:t>
            </a:r>
            <a:r>
              <a:rPr lang="bg-BG" altLang="zh-CN" b="1" dirty="0" smtClean="0">
                <a:ea typeface="SimSun" pitchFamily="2" charset="-122"/>
              </a:rPr>
              <a:t>и</a:t>
            </a:r>
            <a:r>
              <a:rPr lang="en-US" altLang="zh-CN" b="1" dirty="0" smtClean="0">
                <a:ea typeface="SimSun" pitchFamily="2" charset="-122"/>
              </a:rPr>
              <a:t> </a:t>
            </a:r>
            <a:r>
              <a:rPr lang="bg-BG" altLang="zh-CN" b="1" dirty="0" smtClean="0">
                <a:ea typeface="SimSun" pitchFamily="2" charset="-122"/>
              </a:rPr>
              <a:t>репродукция</a:t>
            </a:r>
            <a:r>
              <a:rPr lang="en-US" altLang="zh-CN" b="1" dirty="0" smtClean="0">
                <a:ea typeface="SimSun" pitchFamily="2" charset="-122"/>
              </a:rPr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0" name="Picture 2" descr="Chromosomal Chaos and Canc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350" y="762000"/>
            <a:ext cx="8858250" cy="2205597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7935" y="6569353"/>
            <a:ext cx="3778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Scientific American </a:t>
            </a:r>
            <a:r>
              <a:rPr lang="en-US" b="1" dirty="0" smtClean="0"/>
              <a:t>296</a:t>
            </a:r>
            <a:r>
              <a:rPr lang="en-US" dirty="0" smtClean="0"/>
              <a:t>, 52 - 59 (2007)</a:t>
            </a:r>
            <a:endParaRPr lang="en-US" dirty="0"/>
          </a:p>
        </p:txBody>
      </p:sp>
      <p:pic>
        <p:nvPicPr>
          <p:cNvPr id="63491" name="Picture 3" descr="C:\Users\xxx\Downloads\Image\cancer genome mutations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048000"/>
            <a:ext cx="5314030" cy="1926336"/>
          </a:xfrm>
          <a:prstGeom prst="rect">
            <a:avLst/>
          </a:prstGeom>
          <a:noFill/>
        </p:spPr>
      </p:pic>
      <p:pic>
        <p:nvPicPr>
          <p:cNvPr id="63492" name="Picture 4" descr="C:\Users\xxx\Downloads\Image\cancer phylogeny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0335" y="5078505"/>
            <a:ext cx="6418498" cy="1554480"/>
          </a:xfrm>
          <a:prstGeom prst="rect">
            <a:avLst/>
          </a:prstGeom>
          <a:noFill/>
        </p:spPr>
      </p:pic>
      <p:pic>
        <p:nvPicPr>
          <p:cNvPr id="63494" name="Picture 6" descr="Резултат с изображение за cancer cell evolutio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90764" y="5083025"/>
            <a:ext cx="1896035" cy="1622575"/>
          </a:xfrm>
          <a:prstGeom prst="rect">
            <a:avLst/>
          </a:prstGeom>
          <a:noFill/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3047999"/>
            <a:ext cx="3276599" cy="192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1093695" y="76200"/>
            <a:ext cx="6934200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2037" y="81171"/>
            <a:ext cx="52712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bg-BG" b="1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r>
              <a:rPr lang="en-US" b="1" dirty="0" smtClean="0"/>
              <a:t> </a:t>
            </a:r>
            <a:r>
              <a:rPr lang="bg-BG" b="1" dirty="0" smtClean="0"/>
              <a:t>Молекулярна еволюция – </a:t>
            </a:r>
            <a:r>
              <a:rPr lang="bg-BG" b="1" dirty="0" smtClean="0">
                <a:solidFill>
                  <a:srgbClr val="FF0000"/>
                </a:solidFill>
              </a:rPr>
              <a:t>биологичен модел. </a:t>
            </a:r>
          </a:p>
          <a:p>
            <a:pPr algn="ctr"/>
            <a:r>
              <a:rPr lang="bg-BG" b="1" dirty="0" smtClean="0">
                <a:solidFill>
                  <a:srgbClr val="FF0000"/>
                </a:solidFill>
              </a:rPr>
              <a:t>ПРИМЕР </a:t>
            </a:r>
            <a:r>
              <a:rPr lang="bg-BG" b="1" u="sng" dirty="0" smtClean="0">
                <a:solidFill>
                  <a:schemeClr val="accent6">
                    <a:lumMod val="75000"/>
                  </a:schemeClr>
                </a:solidFill>
              </a:rPr>
              <a:t>Еволюция на рака</a:t>
            </a:r>
            <a:endParaRPr lang="en-US" b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Group 23"/>
          <p:cNvGrpSpPr/>
          <p:nvPr/>
        </p:nvGrpSpPr>
        <p:grpSpPr>
          <a:xfrm>
            <a:off x="76200" y="2719161"/>
            <a:ext cx="4072541" cy="4062639"/>
            <a:chOff x="73659" y="1532965"/>
            <a:chExt cx="4072541" cy="4062639"/>
          </a:xfrm>
        </p:grpSpPr>
        <p:sp>
          <p:nvSpPr>
            <p:cNvPr id="25" name="Isosceles Triangle 24"/>
            <p:cNvSpPr/>
            <p:nvPr/>
          </p:nvSpPr>
          <p:spPr>
            <a:xfrm rot="10800000">
              <a:off x="2665095" y="2529839"/>
              <a:ext cx="68580" cy="135252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02230" y="2381250"/>
              <a:ext cx="152400" cy="152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1600200"/>
              <a:ext cx="3949176" cy="3995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TextBox 27"/>
            <p:cNvSpPr txBox="1"/>
            <p:nvPr/>
          </p:nvSpPr>
          <p:spPr>
            <a:xfrm>
              <a:off x="1712260" y="1532965"/>
              <a:ext cx="1927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dirty="0" smtClean="0"/>
                <a:t>простр. на последоват.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19820" y="1900525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dirty="0" smtClean="0">
                  <a:solidFill>
                    <a:schemeClr val="accent6">
                      <a:lumMod val="75000"/>
                    </a:schemeClr>
                  </a:solidFill>
                </a:rPr>
                <a:t>неутрална мрежа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9615" y="4152163"/>
              <a:ext cx="1530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dirty="0" smtClean="0"/>
                <a:t>конформ. простр.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-211642" y="461735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dirty="0" smtClean="0"/>
                <a:t>стабилност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0009" y="3769660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dirty="0" smtClean="0"/>
                <a:t>най-стаб.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7890" y="1604680"/>
              <a:ext cx="1117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dirty="0" smtClean="0"/>
                <a:t>най-не стаб.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-55233" y="3103234"/>
              <a:ext cx="1027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dirty="0" smtClean="0"/>
                <a:t>с уник. стр.</a:t>
              </a:r>
              <a:endParaRPr lang="en-US" sz="14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-1177" y="2074148"/>
              <a:ext cx="913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dirty="0" smtClean="0"/>
                <a:t>изродена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21620" y="1703295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dirty="0" smtClean="0">
                  <a:solidFill>
                    <a:schemeClr val="accent5">
                      <a:lumMod val="75000"/>
                    </a:schemeClr>
                  </a:solidFill>
                </a:rPr>
                <a:t>неутрална мрежа</a:t>
              </a:r>
              <a:endParaRPr lang="en-US" sz="1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38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9955" y="5127815"/>
              <a:ext cx="407987" cy="44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74608" y="5145745"/>
              <a:ext cx="407987" cy="44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9343" y="5141260"/>
              <a:ext cx="407987" cy="44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86848" y="4646130"/>
              <a:ext cx="407987" cy="44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78859" y="5163670"/>
              <a:ext cx="4572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TextBox 45"/>
            <p:cNvSpPr txBox="1"/>
            <p:nvPr/>
          </p:nvSpPr>
          <p:spPr>
            <a:xfrm rot="16200000">
              <a:off x="-135888" y="3078478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dirty="0" smtClean="0"/>
                <a:t>Гладка</a:t>
              </a:r>
              <a:endParaRPr lang="en-US" sz="16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-96067" y="2055847"/>
              <a:ext cx="6780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dirty="0" smtClean="0"/>
                <a:t>Груба</a:t>
              </a:r>
              <a:endParaRPr lang="en-US" sz="1600" b="1" dirty="0"/>
            </a:p>
          </p:txBody>
        </p:sp>
      </p:grpSp>
      <p:sp>
        <p:nvSpPr>
          <p:cNvPr id="192518" name="AutoShape 6" descr="Резултат с изображение за folded and misfolded protein energy funn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20667" y="418184"/>
            <a:ext cx="5541933" cy="1944016"/>
            <a:chOff x="-207933" y="351128"/>
            <a:chExt cx="5541933" cy="1944016"/>
          </a:xfrm>
        </p:grpSpPr>
        <p:grpSp>
          <p:nvGrpSpPr>
            <p:cNvPr id="69" name="Group 68"/>
            <p:cNvGrpSpPr/>
            <p:nvPr/>
          </p:nvGrpSpPr>
          <p:grpSpPr>
            <a:xfrm>
              <a:off x="1217457" y="406400"/>
              <a:ext cx="3352800" cy="1803400"/>
              <a:chOff x="457200" y="482600"/>
              <a:chExt cx="3352800" cy="180340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457200" y="482600"/>
                <a:ext cx="3352800" cy="1803400"/>
                <a:chOff x="2362200" y="25400"/>
                <a:chExt cx="3352800" cy="1803400"/>
              </a:xfrm>
            </p:grpSpPr>
            <p:pic>
              <p:nvPicPr>
                <p:cNvPr id="192515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362200" y="25400"/>
                  <a:ext cx="3352800" cy="1803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9" name="Freeform 8"/>
                <p:cNvSpPr/>
                <p:nvPr/>
              </p:nvSpPr>
              <p:spPr>
                <a:xfrm rot="17199640">
                  <a:off x="5096436" y="1338039"/>
                  <a:ext cx="237564" cy="413171"/>
                </a:xfrm>
                <a:custGeom>
                  <a:avLst/>
                  <a:gdLst>
                    <a:gd name="connsiteX0" fmla="*/ 0 w 161364"/>
                    <a:gd name="connsiteY0" fmla="*/ 94130 h 183777"/>
                    <a:gd name="connsiteX1" fmla="*/ 35858 w 161364"/>
                    <a:gd name="connsiteY1" fmla="*/ 13447 h 183777"/>
                    <a:gd name="connsiteX2" fmla="*/ 107576 w 161364"/>
                    <a:gd name="connsiteY2" fmla="*/ 13447 h 183777"/>
                    <a:gd name="connsiteX3" fmla="*/ 134470 w 161364"/>
                    <a:gd name="connsiteY3" fmla="*/ 85165 h 183777"/>
                    <a:gd name="connsiteX4" fmla="*/ 62753 w 161364"/>
                    <a:gd name="connsiteY4" fmla="*/ 85165 h 183777"/>
                    <a:gd name="connsiteX5" fmla="*/ 53788 w 161364"/>
                    <a:gd name="connsiteY5" fmla="*/ 147918 h 183777"/>
                    <a:gd name="connsiteX6" fmla="*/ 134470 w 161364"/>
                    <a:gd name="connsiteY6" fmla="*/ 147918 h 183777"/>
                    <a:gd name="connsiteX7" fmla="*/ 161364 w 161364"/>
                    <a:gd name="connsiteY7" fmla="*/ 183777 h 183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364" h="183777">
                      <a:moveTo>
                        <a:pt x="0" y="94130"/>
                      </a:moveTo>
                      <a:cubicBezTo>
                        <a:pt x="8964" y="60512"/>
                        <a:pt x="17929" y="26894"/>
                        <a:pt x="35858" y="13447"/>
                      </a:cubicBezTo>
                      <a:cubicBezTo>
                        <a:pt x="53787" y="0"/>
                        <a:pt x="91141" y="1494"/>
                        <a:pt x="107576" y="13447"/>
                      </a:cubicBezTo>
                      <a:cubicBezTo>
                        <a:pt x="124011" y="25400"/>
                        <a:pt x="141941" y="73212"/>
                        <a:pt x="134470" y="85165"/>
                      </a:cubicBezTo>
                      <a:cubicBezTo>
                        <a:pt x="127000" y="97118"/>
                        <a:pt x="76200" y="74706"/>
                        <a:pt x="62753" y="85165"/>
                      </a:cubicBezTo>
                      <a:cubicBezTo>
                        <a:pt x="49306" y="95624"/>
                        <a:pt x="41835" y="137459"/>
                        <a:pt x="53788" y="147918"/>
                      </a:cubicBezTo>
                      <a:cubicBezTo>
                        <a:pt x="65741" y="158377"/>
                        <a:pt x="116541" y="141942"/>
                        <a:pt x="134470" y="147918"/>
                      </a:cubicBezTo>
                      <a:cubicBezTo>
                        <a:pt x="152399" y="153895"/>
                        <a:pt x="156881" y="168836"/>
                        <a:pt x="161364" y="183777"/>
                      </a:cubicBezTo>
                    </a:path>
                  </a:pathLst>
                </a:cu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>
                  <a:off x="4401670" y="1492625"/>
                  <a:ext cx="161364" cy="183777"/>
                </a:xfrm>
                <a:custGeom>
                  <a:avLst/>
                  <a:gdLst>
                    <a:gd name="connsiteX0" fmla="*/ 0 w 161364"/>
                    <a:gd name="connsiteY0" fmla="*/ 94130 h 183777"/>
                    <a:gd name="connsiteX1" fmla="*/ 35858 w 161364"/>
                    <a:gd name="connsiteY1" fmla="*/ 13447 h 183777"/>
                    <a:gd name="connsiteX2" fmla="*/ 107576 w 161364"/>
                    <a:gd name="connsiteY2" fmla="*/ 13447 h 183777"/>
                    <a:gd name="connsiteX3" fmla="*/ 134470 w 161364"/>
                    <a:gd name="connsiteY3" fmla="*/ 85165 h 183777"/>
                    <a:gd name="connsiteX4" fmla="*/ 62753 w 161364"/>
                    <a:gd name="connsiteY4" fmla="*/ 85165 h 183777"/>
                    <a:gd name="connsiteX5" fmla="*/ 53788 w 161364"/>
                    <a:gd name="connsiteY5" fmla="*/ 147918 h 183777"/>
                    <a:gd name="connsiteX6" fmla="*/ 134470 w 161364"/>
                    <a:gd name="connsiteY6" fmla="*/ 147918 h 183777"/>
                    <a:gd name="connsiteX7" fmla="*/ 161364 w 161364"/>
                    <a:gd name="connsiteY7" fmla="*/ 183777 h 183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364" h="183777">
                      <a:moveTo>
                        <a:pt x="0" y="94130"/>
                      </a:moveTo>
                      <a:cubicBezTo>
                        <a:pt x="8964" y="60512"/>
                        <a:pt x="17929" y="26894"/>
                        <a:pt x="35858" y="13447"/>
                      </a:cubicBezTo>
                      <a:cubicBezTo>
                        <a:pt x="53787" y="0"/>
                        <a:pt x="91141" y="1494"/>
                        <a:pt x="107576" y="13447"/>
                      </a:cubicBezTo>
                      <a:cubicBezTo>
                        <a:pt x="124011" y="25400"/>
                        <a:pt x="141941" y="73212"/>
                        <a:pt x="134470" y="85165"/>
                      </a:cubicBezTo>
                      <a:cubicBezTo>
                        <a:pt x="127000" y="97118"/>
                        <a:pt x="76200" y="74706"/>
                        <a:pt x="62753" y="85165"/>
                      </a:cubicBezTo>
                      <a:cubicBezTo>
                        <a:pt x="49306" y="95624"/>
                        <a:pt x="41835" y="137459"/>
                        <a:pt x="53788" y="147918"/>
                      </a:cubicBezTo>
                      <a:cubicBezTo>
                        <a:pt x="65741" y="158377"/>
                        <a:pt x="116541" y="141942"/>
                        <a:pt x="134470" y="147918"/>
                      </a:cubicBezTo>
                      <a:cubicBezTo>
                        <a:pt x="152399" y="153895"/>
                        <a:pt x="156881" y="168836"/>
                        <a:pt x="161364" y="183777"/>
                      </a:cubicBezTo>
                    </a:path>
                  </a:pathLst>
                </a:cu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>
                  <a:off x="4173070" y="1613648"/>
                  <a:ext cx="161364" cy="183777"/>
                </a:xfrm>
                <a:custGeom>
                  <a:avLst/>
                  <a:gdLst>
                    <a:gd name="connsiteX0" fmla="*/ 0 w 161364"/>
                    <a:gd name="connsiteY0" fmla="*/ 94130 h 183777"/>
                    <a:gd name="connsiteX1" fmla="*/ 35858 w 161364"/>
                    <a:gd name="connsiteY1" fmla="*/ 13447 h 183777"/>
                    <a:gd name="connsiteX2" fmla="*/ 107576 w 161364"/>
                    <a:gd name="connsiteY2" fmla="*/ 13447 h 183777"/>
                    <a:gd name="connsiteX3" fmla="*/ 134470 w 161364"/>
                    <a:gd name="connsiteY3" fmla="*/ 85165 h 183777"/>
                    <a:gd name="connsiteX4" fmla="*/ 62753 w 161364"/>
                    <a:gd name="connsiteY4" fmla="*/ 85165 h 183777"/>
                    <a:gd name="connsiteX5" fmla="*/ 53788 w 161364"/>
                    <a:gd name="connsiteY5" fmla="*/ 147918 h 183777"/>
                    <a:gd name="connsiteX6" fmla="*/ 134470 w 161364"/>
                    <a:gd name="connsiteY6" fmla="*/ 147918 h 183777"/>
                    <a:gd name="connsiteX7" fmla="*/ 161364 w 161364"/>
                    <a:gd name="connsiteY7" fmla="*/ 183777 h 183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364" h="183777">
                      <a:moveTo>
                        <a:pt x="0" y="94130"/>
                      </a:moveTo>
                      <a:cubicBezTo>
                        <a:pt x="8964" y="60512"/>
                        <a:pt x="17929" y="26894"/>
                        <a:pt x="35858" y="13447"/>
                      </a:cubicBezTo>
                      <a:cubicBezTo>
                        <a:pt x="53787" y="0"/>
                        <a:pt x="91141" y="1494"/>
                        <a:pt x="107576" y="13447"/>
                      </a:cubicBezTo>
                      <a:cubicBezTo>
                        <a:pt x="124011" y="25400"/>
                        <a:pt x="141941" y="73212"/>
                        <a:pt x="134470" y="85165"/>
                      </a:cubicBezTo>
                      <a:cubicBezTo>
                        <a:pt x="127000" y="97118"/>
                        <a:pt x="76200" y="74706"/>
                        <a:pt x="62753" y="85165"/>
                      </a:cubicBezTo>
                      <a:cubicBezTo>
                        <a:pt x="49306" y="95624"/>
                        <a:pt x="41835" y="137459"/>
                        <a:pt x="53788" y="147918"/>
                      </a:cubicBezTo>
                      <a:cubicBezTo>
                        <a:pt x="65741" y="158377"/>
                        <a:pt x="116541" y="141942"/>
                        <a:pt x="134470" y="147918"/>
                      </a:cubicBezTo>
                      <a:cubicBezTo>
                        <a:pt x="152399" y="153895"/>
                        <a:pt x="156881" y="168836"/>
                        <a:pt x="161364" y="183777"/>
                      </a:cubicBezTo>
                    </a:path>
                  </a:pathLst>
                </a:cu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Freeform 11"/>
                <p:cNvSpPr/>
                <p:nvPr/>
              </p:nvSpPr>
              <p:spPr>
                <a:xfrm>
                  <a:off x="3944470" y="1416425"/>
                  <a:ext cx="161364" cy="183777"/>
                </a:xfrm>
                <a:custGeom>
                  <a:avLst/>
                  <a:gdLst>
                    <a:gd name="connsiteX0" fmla="*/ 0 w 161364"/>
                    <a:gd name="connsiteY0" fmla="*/ 94130 h 183777"/>
                    <a:gd name="connsiteX1" fmla="*/ 35858 w 161364"/>
                    <a:gd name="connsiteY1" fmla="*/ 13447 h 183777"/>
                    <a:gd name="connsiteX2" fmla="*/ 107576 w 161364"/>
                    <a:gd name="connsiteY2" fmla="*/ 13447 h 183777"/>
                    <a:gd name="connsiteX3" fmla="*/ 134470 w 161364"/>
                    <a:gd name="connsiteY3" fmla="*/ 85165 h 183777"/>
                    <a:gd name="connsiteX4" fmla="*/ 62753 w 161364"/>
                    <a:gd name="connsiteY4" fmla="*/ 85165 h 183777"/>
                    <a:gd name="connsiteX5" fmla="*/ 53788 w 161364"/>
                    <a:gd name="connsiteY5" fmla="*/ 147918 h 183777"/>
                    <a:gd name="connsiteX6" fmla="*/ 134470 w 161364"/>
                    <a:gd name="connsiteY6" fmla="*/ 147918 h 183777"/>
                    <a:gd name="connsiteX7" fmla="*/ 161364 w 161364"/>
                    <a:gd name="connsiteY7" fmla="*/ 183777 h 183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364" h="183777">
                      <a:moveTo>
                        <a:pt x="0" y="94130"/>
                      </a:moveTo>
                      <a:cubicBezTo>
                        <a:pt x="8964" y="60512"/>
                        <a:pt x="17929" y="26894"/>
                        <a:pt x="35858" y="13447"/>
                      </a:cubicBezTo>
                      <a:cubicBezTo>
                        <a:pt x="53787" y="0"/>
                        <a:pt x="91141" y="1494"/>
                        <a:pt x="107576" y="13447"/>
                      </a:cubicBezTo>
                      <a:cubicBezTo>
                        <a:pt x="124011" y="25400"/>
                        <a:pt x="141941" y="73212"/>
                        <a:pt x="134470" y="85165"/>
                      </a:cubicBezTo>
                      <a:cubicBezTo>
                        <a:pt x="127000" y="97118"/>
                        <a:pt x="76200" y="74706"/>
                        <a:pt x="62753" y="85165"/>
                      </a:cubicBezTo>
                      <a:cubicBezTo>
                        <a:pt x="49306" y="95624"/>
                        <a:pt x="41835" y="137459"/>
                        <a:pt x="53788" y="147918"/>
                      </a:cubicBezTo>
                      <a:cubicBezTo>
                        <a:pt x="65741" y="158377"/>
                        <a:pt x="116541" y="141942"/>
                        <a:pt x="134470" y="147918"/>
                      </a:cubicBezTo>
                      <a:cubicBezTo>
                        <a:pt x="152399" y="153895"/>
                        <a:pt x="156881" y="168836"/>
                        <a:pt x="161364" y="183777"/>
                      </a:cubicBezTo>
                    </a:path>
                  </a:pathLst>
                </a:cu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 13"/>
                <p:cNvSpPr/>
                <p:nvPr/>
              </p:nvSpPr>
              <p:spPr>
                <a:xfrm>
                  <a:off x="2971800" y="1524000"/>
                  <a:ext cx="161364" cy="183777"/>
                </a:xfrm>
                <a:custGeom>
                  <a:avLst/>
                  <a:gdLst>
                    <a:gd name="connsiteX0" fmla="*/ 0 w 161364"/>
                    <a:gd name="connsiteY0" fmla="*/ 94130 h 183777"/>
                    <a:gd name="connsiteX1" fmla="*/ 35858 w 161364"/>
                    <a:gd name="connsiteY1" fmla="*/ 13447 h 183777"/>
                    <a:gd name="connsiteX2" fmla="*/ 107576 w 161364"/>
                    <a:gd name="connsiteY2" fmla="*/ 13447 h 183777"/>
                    <a:gd name="connsiteX3" fmla="*/ 134470 w 161364"/>
                    <a:gd name="connsiteY3" fmla="*/ 85165 h 183777"/>
                    <a:gd name="connsiteX4" fmla="*/ 62753 w 161364"/>
                    <a:gd name="connsiteY4" fmla="*/ 85165 h 183777"/>
                    <a:gd name="connsiteX5" fmla="*/ 53788 w 161364"/>
                    <a:gd name="connsiteY5" fmla="*/ 147918 h 183777"/>
                    <a:gd name="connsiteX6" fmla="*/ 134470 w 161364"/>
                    <a:gd name="connsiteY6" fmla="*/ 147918 h 183777"/>
                    <a:gd name="connsiteX7" fmla="*/ 161364 w 161364"/>
                    <a:gd name="connsiteY7" fmla="*/ 183777 h 183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364" h="183777">
                      <a:moveTo>
                        <a:pt x="0" y="94130"/>
                      </a:moveTo>
                      <a:cubicBezTo>
                        <a:pt x="8964" y="60512"/>
                        <a:pt x="17929" y="26894"/>
                        <a:pt x="35858" y="13447"/>
                      </a:cubicBezTo>
                      <a:cubicBezTo>
                        <a:pt x="53787" y="0"/>
                        <a:pt x="91141" y="1494"/>
                        <a:pt x="107576" y="13447"/>
                      </a:cubicBezTo>
                      <a:cubicBezTo>
                        <a:pt x="124011" y="25400"/>
                        <a:pt x="141941" y="73212"/>
                        <a:pt x="134470" y="85165"/>
                      </a:cubicBezTo>
                      <a:cubicBezTo>
                        <a:pt x="127000" y="97118"/>
                        <a:pt x="76200" y="74706"/>
                        <a:pt x="62753" y="85165"/>
                      </a:cubicBezTo>
                      <a:cubicBezTo>
                        <a:pt x="49306" y="95624"/>
                        <a:pt x="41835" y="137459"/>
                        <a:pt x="53788" y="147918"/>
                      </a:cubicBezTo>
                      <a:cubicBezTo>
                        <a:pt x="65741" y="158377"/>
                        <a:pt x="116541" y="141942"/>
                        <a:pt x="134470" y="147918"/>
                      </a:cubicBezTo>
                      <a:cubicBezTo>
                        <a:pt x="152399" y="153895"/>
                        <a:pt x="156881" y="168836"/>
                        <a:pt x="161364" y="183777"/>
                      </a:cubicBezTo>
                    </a:path>
                  </a:pathLst>
                </a:cu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2743200" y="1645023"/>
                  <a:ext cx="161364" cy="183777"/>
                </a:xfrm>
                <a:custGeom>
                  <a:avLst/>
                  <a:gdLst>
                    <a:gd name="connsiteX0" fmla="*/ 0 w 161364"/>
                    <a:gd name="connsiteY0" fmla="*/ 94130 h 183777"/>
                    <a:gd name="connsiteX1" fmla="*/ 35858 w 161364"/>
                    <a:gd name="connsiteY1" fmla="*/ 13447 h 183777"/>
                    <a:gd name="connsiteX2" fmla="*/ 107576 w 161364"/>
                    <a:gd name="connsiteY2" fmla="*/ 13447 h 183777"/>
                    <a:gd name="connsiteX3" fmla="*/ 134470 w 161364"/>
                    <a:gd name="connsiteY3" fmla="*/ 85165 h 183777"/>
                    <a:gd name="connsiteX4" fmla="*/ 62753 w 161364"/>
                    <a:gd name="connsiteY4" fmla="*/ 85165 h 183777"/>
                    <a:gd name="connsiteX5" fmla="*/ 53788 w 161364"/>
                    <a:gd name="connsiteY5" fmla="*/ 147918 h 183777"/>
                    <a:gd name="connsiteX6" fmla="*/ 134470 w 161364"/>
                    <a:gd name="connsiteY6" fmla="*/ 147918 h 183777"/>
                    <a:gd name="connsiteX7" fmla="*/ 161364 w 161364"/>
                    <a:gd name="connsiteY7" fmla="*/ 183777 h 183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364" h="183777">
                      <a:moveTo>
                        <a:pt x="0" y="94130"/>
                      </a:moveTo>
                      <a:cubicBezTo>
                        <a:pt x="8964" y="60512"/>
                        <a:pt x="17929" y="26894"/>
                        <a:pt x="35858" y="13447"/>
                      </a:cubicBezTo>
                      <a:cubicBezTo>
                        <a:pt x="53787" y="0"/>
                        <a:pt x="91141" y="1494"/>
                        <a:pt x="107576" y="13447"/>
                      </a:cubicBezTo>
                      <a:cubicBezTo>
                        <a:pt x="124011" y="25400"/>
                        <a:pt x="141941" y="73212"/>
                        <a:pt x="134470" y="85165"/>
                      </a:cubicBezTo>
                      <a:cubicBezTo>
                        <a:pt x="127000" y="97118"/>
                        <a:pt x="76200" y="74706"/>
                        <a:pt x="62753" y="85165"/>
                      </a:cubicBezTo>
                      <a:cubicBezTo>
                        <a:pt x="49306" y="95624"/>
                        <a:pt x="41835" y="137459"/>
                        <a:pt x="53788" y="147918"/>
                      </a:cubicBezTo>
                      <a:cubicBezTo>
                        <a:pt x="65741" y="158377"/>
                        <a:pt x="116541" y="141942"/>
                        <a:pt x="134470" y="147918"/>
                      </a:cubicBezTo>
                      <a:cubicBezTo>
                        <a:pt x="152399" y="153895"/>
                        <a:pt x="156881" y="168836"/>
                        <a:pt x="161364" y="183777"/>
                      </a:cubicBezTo>
                    </a:path>
                  </a:pathLst>
                </a:cu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2514600" y="1447800"/>
                  <a:ext cx="161364" cy="183777"/>
                </a:xfrm>
                <a:custGeom>
                  <a:avLst/>
                  <a:gdLst>
                    <a:gd name="connsiteX0" fmla="*/ 0 w 161364"/>
                    <a:gd name="connsiteY0" fmla="*/ 94130 h 183777"/>
                    <a:gd name="connsiteX1" fmla="*/ 35858 w 161364"/>
                    <a:gd name="connsiteY1" fmla="*/ 13447 h 183777"/>
                    <a:gd name="connsiteX2" fmla="*/ 107576 w 161364"/>
                    <a:gd name="connsiteY2" fmla="*/ 13447 h 183777"/>
                    <a:gd name="connsiteX3" fmla="*/ 134470 w 161364"/>
                    <a:gd name="connsiteY3" fmla="*/ 85165 h 183777"/>
                    <a:gd name="connsiteX4" fmla="*/ 62753 w 161364"/>
                    <a:gd name="connsiteY4" fmla="*/ 85165 h 183777"/>
                    <a:gd name="connsiteX5" fmla="*/ 53788 w 161364"/>
                    <a:gd name="connsiteY5" fmla="*/ 147918 h 183777"/>
                    <a:gd name="connsiteX6" fmla="*/ 134470 w 161364"/>
                    <a:gd name="connsiteY6" fmla="*/ 147918 h 183777"/>
                    <a:gd name="connsiteX7" fmla="*/ 161364 w 161364"/>
                    <a:gd name="connsiteY7" fmla="*/ 183777 h 183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364" h="183777">
                      <a:moveTo>
                        <a:pt x="0" y="94130"/>
                      </a:moveTo>
                      <a:cubicBezTo>
                        <a:pt x="8964" y="60512"/>
                        <a:pt x="17929" y="26894"/>
                        <a:pt x="35858" y="13447"/>
                      </a:cubicBezTo>
                      <a:cubicBezTo>
                        <a:pt x="53787" y="0"/>
                        <a:pt x="91141" y="1494"/>
                        <a:pt x="107576" y="13447"/>
                      </a:cubicBezTo>
                      <a:cubicBezTo>
                        <a:pt x="124011" y="25400"/>
                        <a:pt x="141941" y="73212"/>
                        <a:pt x="134470" y="85165"/>
                      </a:cubicBezTo>
                      <a:cubicBezTo>
                        <a:pt x="127000" y="97118"/>
                        <a:pt x="76200" y="74706"/>
                        <a:pt x="62753" y="85165"/>
                      </a:cubicBezTo>
                      <a:cubicBezTo>
                        <a:pt x="49306" y="95624"/>
                        <a:pt x="41835" y="137459"/>
                        <a:pt x="53788" y="147918"/>
                      </a:cubicBezTo>
                      <a:cubicBezTo>
                        <a:pt x="65741" y="158377"/>
                        <a:pt x="116541" y="141942"/>
                        <a:pt x="134470" y="147918"/>
                      </a:cubicBezTo>
                      <a:cubicBezTo>
                        <a:pt x="152399" y="153895"/>
                        <a:pt x="156881" y="168836"/>
                        <a:pt x="161364" y="183777"/>
                      </a:cubicBezTo>
                    </a:path>
                  </a:pathLst>
                </a:cu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6" name="Straight Connector 65"/>
              <p:cNvCxnSpPr/>
              <p:nvPr/>
            </p:nvCxnSpPr>
            <p:spPr>
              <a:xfrm rot="16200000" flipH="1">
                <a:off x="3390900" y="1924812"/>
                <a:ext cx="152400" cy="762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Arrow Connector 70"/>
            <p:cNvCxnSpPr/>
            <p:nvPr/>
          </p:nvCxnSpPr>
          <p:spPr>
            <a:xfrm rot="10800000" flipV="1">
              <a:off x="684058" y="1905000"/>
              <a:ext cx="46394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729265" y="1658112"/>
              <a:ext cx="762000" cy="609600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1311945" y="1685544"/>
              <a:ext cx="762000" cy="609600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0657" y="1676400"/>
              <a:ext cx="407987" cy="44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8" name="TextBox 77"/>
            <p:cNvSpPr txBox="1"/>
            <p:nvPr/>
          </p:nvSpPr>
          <p:spPr>
            <a:xfrm>
              <a:off x="2526307" y="351128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 smtClean="0"/>
                <a:t>ДНК</a:t>
              </a:r>
              <a:endParaRPr lang="en-US" sz="1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 rot="851166">
              <a:off x="3239794" y="740909"/>
              <a:ext cx="10014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b="1" dirty="0" smtClean="0"/>
                <a:t>Дупликация</a:t>
              </a:r>
              <a:endParaRPr lang="en-US" sz="12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59429" y="1143000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b="1" dirty="0" smtClean="0"/>
                <a:t>Мутация</a:t>
              </a:r>
              <a:endParaRPr lang="en-US" sz="12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-207933" y="1192305"/>
              <a:ext cx="1114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1200" b="1" dirty="0" smtClean="0"/>
                <a:t>Биологически</a:t>
              </a:r>
            </a:p>
            <a:p>
              <a:pPr algn="ctr"/>
              <a:r>
                <a:rPr lang="bg-BG" sz="1200" b="1" dirty="0" smtClean="0"/>
                <a:t>активен</a:t>
              </a:r>
              <a:endParaRPr lang="en-US" sz="1200" b="1" dirty="0"/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rot="10800000" flipV="1">
              <a:off x="2131858" y="1905000"/>
              <a:ext cx="46394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6248400"/>
            <a:ext cx="457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5973855"/>
            <a:ext cx="457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5848350"/>
            <a:ext cx="457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8" name="Right Arrow 87"/>
          <p:cNvSpPr/>
          <p:nvPr/>
        </p:nvSpPr>
        <p:spPr>
          <a:xfrm>
            <a:off x="4191000" y="4849368"/>
            <a:ext cx="304800" cy="2560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 rot="10800000">
            <a:off x="4162547" y="4495800"/>
            <a:ext cx="304800" cy="256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rot="2344720">
            <a:off x="4847205" y="2353432"/>
            <a:ext cx="304800" cy="2560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4640166" y="2806441"/>
            <a:ext cx="4293169" cy="3928159"/>
            <a:chOff x="4640166" y="2806441"/>
            <a:chExt cx="4293169" cy="3928159"/>
          </a:xfrm>
        </p:grpSpPr>
        <p:grpSp>
          <p:nvGrpSpPr>
            <p:cNvPr id="87" name="Group 86"/>
            <p:cNvGrpSpPr/>
            <p:nvPr/>
          </p:nvGrpSpPr>
          <p:grpSpPr>
            <a:xfrm>
              <a:off x="4640166" y="2806441"/>
              <a:ext cx="4293169" cy="3928159"/>
              <a:chOff x="4469831" y="2806441"/>
              <a:chExt cx="4293169" cy="3928159"/>
            </a:xfrm>
          </p:grpSpPr>
          <p:pic>
            <p:nvPicPr>
              <p:cNvPr id="192525" name="Picture 13" descr="Резултат с изображение за folded and misfolded protein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469831" y="2806441"/>
                <a:ext cx="4293169" cy="3928159"/>
              </a:xfrm>
              <a:prstGeom prst="rect">
                <a:avLst/>
              </a:prstGeom>
              <a:noFill/>
            </p:spPr>
          </p:pic>
          <p:pic>
            <p:nvPicPr>
              <p:cNvPr id="83" name="Picture 8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584140" y="5020235"/>
                <a:ext cx="47513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97" name="Rectangle 96"/>
            <p:cNvSpPr/>
            <p:nvPr/>
          </p:nvSpPr>
          <p:spPr>
            <a:xfrm rot="1405365">
              <a:off x="6286019" y="3033418"/>
              <a:ext cx="488626" cy="3177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 rot="18194812">
              <a:off x="6401927" y="3000085"/>
              <a:ext cx="237564" cy="413171"/>
            </a:xfrm>
            <a:custGeom>
              <a:avLst/>
              <a:gdLst>
                <a:gd name="connsiteX0" fmla="*/ 0 w 161364"/>
                <a:gd name="connsiteY0" fmla="*/ 94130 h 183777"/>
                <a:gd name="connsiteX1" fmla="*/ 35858 w 161364"/>
                <a:gd name="connsiteY1" fmla="*/ 13447 h 183777"/>
                <a:gd name="connsiteX2" fmla="*/ 107576 w 161364"/>
                <a:gd name="connsiteY2" fmla="*/ 13447 h 183777"/>
                <a:gd name="connsiteX3" fmla="*/ 134470 w 161364"/>
                <a:gd name="connsiteY3" fmla="*/ 85165 h 183777"/>
                <a:gd name="connsiteX4" fmla="*/ 62753 w 161364"/>
                <a:gd name="connsiteY4" fmla="*/ 85165 h 183777"/>
                <a:gd name="connsiteX5" fmla="*/ 53788 w 161364"/>
                <a:gd name="connsiteY5" fmla="*/ 147918 h 183777"/>
                <a:gd name="connsiteX6" fmla="*/ 134470 w 161364"/>
                <a:gd name="connsiteY6" fmla="*/ 147918 h 183777"/>
                <a:gd name="connsiteX7" fmla="*/ 161364 w 161364"/>
                <a:gd name="connsiteY7" fmla="*/ 183777 h 18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364" h="183777">
                  <a:moveTo>
                    <a:pt x="0" y="94130"/>
                  </a:moveTo>
                  <a:cubicBezTo>
                    <a:pt x="8964" y="60512"/>
                    <a:pt x="17929" y="26894"/>
                    <a:pt x="35858" y="13447"/>
                  </a:cubicBezTo>
                  <a:cubicBezTo>
                    <a:pt x="53787" y="0"/>
                    <a:pt x="91141" y="1494"/>
                    <a:pt x="107576" y="13447"/>
                  </a:cubicBezTo>
                  <a:cubicBezTo>
                    <a:pt x="124011" y="25400"/>
                    <a:pt x="141941" y="73212"/>
                    <a:pt x="134470" y="85165"/>
                  </a:cubicBezTo>
                  <a:cubicBezTo>
                    <a:pt x="127000" y="97118"/>
                    <a:pt x="76200" y="74706"/>
                    <a:pt x="62753" y="85165"/>
                  </a:cubicBezTo>
                  <a:cubicBezTo>
                    <a:pt x="49306" y="95624"/>
                    <a:pt x="41835" y="137459"/>
                    <a:pt x="53788" y="147918"/>
                  </a:cubicBezTo>
                  <a:cubicBezTo>
                    <a:pt x="65741" y="158377"/>
                    <a:pt x="116541" y="141942"/>
                    <a:pt x="134470" y="147918"/>
                  </a:cubicBezTo>
                  <a:cubicBezTo>
                    <a:pt x="152399" y="153895"/>
                    <a:pt x="156881" y="168836"/>
                    <a:pt x="161364" y="183777"/>
                  </a:cubicBezTo>
                </a:path>
              </a:pathLst>
            </a:cu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rot="16200000" flipH="1">
              <a:off x="6623874" y="3196965"/>
              <a:ext cx="119755" cy="100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ight Brace 106"/>
          <p:cNvSpPr/>
          <p:nvPr/>
        </p:nvSpPr>
        <p:spPr>
          <a:xfrm rot="3856277">
            <a:off x="2576093" y="4013922"/>
            <a:ext cx="235885" cy="142909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 rot="20063350">
            <a:off x="1817358" y="4713076"/>
            <a:ext cx="2117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>
                <a:solidFill>
                  <a:srgbClr val="FF0000"/>
                </a:solidFill>
              </a:rPr>
              <a:t>стохастически процес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29200" y="114300"/>
            <a:ext cx="3962400" cy="9525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r>
              <a:rPr lang="en-US" sz="2400" b="1" dirty="0" smtClean="0"/>
              <a:t> </a:t>
            </a:r>
            <a:r>
              <a:rPr lang="bg-BG" sz="2400" b="1" dirty="0" smtClean="0">
                <a:solidFill>
                  <a:schemeClr val="tx1"/>
                </a:solidFill>
              </a:rPr>
              <a:t>Молекулярна еволюция –</a:t>
            </a:r>
          </a:p>
          <a:p>
            <a:pPr algn="ctr"/>
            <a:r>
              <a:rPr lang="bg-BG" sz="2400" b="1" dirty="0" smtClean="0">
                <a:solidFill>
                  <a:schemeClr val="tx1"/>
                </a:solidFill>
              </a:rPr>
              <a:t> </a:t>
            </a:r>
            <a:r>
              <a:rPr lang="bg-BG" sz="2400" b="1" dirty="0" smtClean="0">
                <a:solidFill>
                  <a:srgbClr val="FF0000"/>
                </a:solidFill>
              </a:rPr>
              <a:t>физичен модел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110" name="Right Brace 109"/>
          <p:cNvSpPr/>
          <p:nvPr/>
        </p:nvSpPr>
        <p:spPr>
          <a:xfrm rot="4871944">
            <a:off x="5939680" y="4850774"/>
            <a:ext cx="235885" cy="142909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 rot="21033730">
            <a:off x="5662308" y="5619670"/>
            <a:ext cx="97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>
                <a:solidFill>
                  <a:srgbClr val="FF0000"/>
                </a:solidFill>
              </a:rPr>
              <a:t>деградация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 rot="17819037">
            <a:off x="5028945" y="4048070"/>
            <a:ext cx="7441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bg-BG" sz="1200" b="1" dirty="0" smtClean="0"/>
              <a:t>чаперон</a:t>
            </a:r>
            <a:endParaRPr lang="en-US" sz="1200" b="1" dirty="0"/>
          </a:p>
        </p:txBody>
      </p:sp>
      <p:sp>
        <p:nvSpPr>
          <p:cNvPr id="113" name="Oval 112"/>
          <p:cNvSpPr/>
          <p:nvPr/>
        </p:nvSpPr>
        <p:spPr>
          <a:xfrm>
            <a:off x="3886200" y="1730190"/>
            <a:ext cx="762000" cy="6096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4771896" y="1752600"/>
            <a:ext cx="86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200" b="1" dirty="0" smtClean="0"/>
              <a:t>Намалена</a:t>
            </a:r>
          </a:p>
          <a:p>
            <a:pPr algn="ctr"/>
            <a:r>
              <a:rPr lang="bg-BG" sz="1200" b="1" dirty="0" smtClean="0"/>
              <a:t>експресия</a:t>
            </a:r>
            <a:endParaRPr lang="en-US" sz="1200" b="1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6705600" y="2819400"/>
            <a:ext cx="228600" cy="228600"/>
            <a:chOff x="6705600" y="2819400"/>
            <a:chExt cx="228600" cy="228600"/>
          </a:xfrm>
        </p:grpSpPr>
        <p:sp>
          <p:nvSpPr>
            <p:cNvPr id="115" name="Oval 114"/>
            <p:cNvSpPr/>
            <p:nvPr/>
          </p:nvSpPr>
          <p:spPr>
            <a:xfrm>
              <a:off x="6705600" y="28194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803316" y="2917116"/>
              <a:ext cx="45719" cy="4571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6937314" y="2754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1</a:t>
            </a:r>
            <a:endParaRPr lang="en-US" b="1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8077200" y="4724400"/>
            <a:ext cx="228600" cy="228600"/>
            <a:chOff x="6705600" y="2819400"/>
            <a:chExt cx="228600" cy="228600"/>
          </a:xfrm>
        </p:grpSpPr>
        <p:sp>
          <p:nvSpPr>
            <p:cNvPr id="120" name="Oval 119"/>
            <p:cNvSpPr/>
            <p:nvPr/>
          </p:nvSpPr>
          <p:spPr>
            <a:xfrm>
              <a:off x="6705600" y="28194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6803316" y="2917116"/>
              <a:ext cx="45719" cy="4571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8308914" y="4659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2</a:t>
            </a:r>
            <a:endParaRPr lang="en-US" b="1" dirty="0"/>
          </a:p>
        </p:txBody>
      </p:sp>
      <p:grpSp>
        <p:nvGrpSpPr>
          <p:cNvPr id="126" name="Group 125"/>
          <p:cNvGrpSpPr/>
          <p:nvPr/>
        </p:nvGrpSpPr>
        <p:grpSpPr>
          <a:xfrm>
            <a:off x="8229600" y="4484132"/>
            <a:ext cx="228600" cy="228600"/>
            <a:chOff x="6705600" y="2819400"/>
            <a:chExt cx="228600" cy="228600"/>
          </a:xfrm>
        </p:grpSpPr>
        <p:sp>
          <p:nvSpPr>
            <p:cNvPr id="127" name="Oval 126"/>
            <p:cNvSpPr/>
            <p:nvPr/>
          </p:nvSpPr>
          <p:spPr>
            <a:xfrm>
              <a:off x="6705600" y="28194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803316" y="2917116"/>
              <a:ext cx="45719" cy="4571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8461314" y="4419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3</a:t>
            </a:r>
            <a:endParaRPr lang="en-US" b="1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8382000" y="4246567"/>
            <a:ext cx="228600" cy="228600"/>
            <a:chOff x="6705600" y="2819400"/>
            <a:chExt cx="228600" cy="228600"/>
          </a:xfrm>
        </p:grpSpPr>
        <p:sp>
          <p:nvSpPr>
            <p:cNvPr id="131" name="Oval 130"/>
            <p:cNvSpPr/>
            <p:nvPr/>
          </p:nvSpPr>
          <p:spPr>
            <a:xfrm>
              <a:off x="6705600" y="281940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803316" y="2917116"/>
              <a:ext cx="45719" cy="4571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8613714" y="41820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4</a:t>
            </a:r>
            <a:endParaRPr 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838200" y="114300"/>
            <a:ext cx="7391400" cy="4572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r>
              <a:rPr lang="en-US" sz="2400" b="1" dirty="0" smtClean="0"/>
              <a:t> </a:t>
            </a:r>
            <a:r>
              <a:rPr lang="bg-BG" sz="2400" b="1" dirty="0" smtClean="0">
                <a:solidFill>
                  <a:schemeClr val="tx1"/>
                </a:solidFill>
              </a:rPr>
              <a:t>Молекулярна еволюция – </a:t>
            </a:r>
            <a:r>
              <a:rPr lang="bg-BG" sz="2400" b="1" dirty="0" smtClean="0">
                <a:solidFill>
                  <a:srgbClr val="FF0000"/>
                </a:solidFill>
              </a:rPr>
              <a:t>физичен модел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pic>
        <p:nvPicPr>
          <p:cNvPr id="133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404" y="666370"/>
            <a:ext cx="4114800" cy="207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6246" y="737105"/>
            <a:ext cx="1151964" cy="13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Rectangle 72"/>
          <p:cNvSpPr/>
          <p:nvPr/>
        </p:nvSpPr>
        <p:spPr>
          <a:xfrm>
            <a:off x="685800" y="1676400"/>
            <a:ext cx="845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400" b="1" dirty="0" smtClean="0"/>
              <a:t>мутация</a:t>
            </a:r>
            <a:endParaRPr lang="en-US" sz="1400" b="1" dirty="0"/>
          </a:p>
        </p:txBody>
      </p:sp>
      <p:sp>
        <p:nvSpPr>
          <p:cNvPr id="74" name="Rectangle 73"/>
          <p:cNvSpPr/>
          <p:nvPr/>
        </p:nvSpPr>
        <p:spPr>
          <a:xfrm>
            <a:off x="2514600" y="1869140"/>
            <a:ext cx="1322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400" b="1" dirty="0" smtClean="0"/>
              <a:t>Първоначална</a:t>
            </a:r>
          </a:p>
          <a:p>
            <a:pPr algn="ctr"/>
            <a:r>
              <a:rPr lang="bg-BG" sz="1400" b="1" dirty="0" smtClean="0"/>
              <a:t> 3</a:t>
            </a:r>
            <a:r>
              <a:rPr lang="en-US" sz="1400" b="1" dirty="0" smtClean="0"/>
              <a:t>D </a:t>
            </a:r>
            <a:r>
              <a:rPr lang="bg-BG" sz="1400" b="1" dirty="0" smtClean="0"/>
              <a:t>структура</a:t>
            </a:r>
            <a:endParaRPr lang="en-US" sz="1400" b="1" dirty="0"/>
          </a:p>
        </p:txBody>
      </p:sp>
      <p:sp>
        <p:nvSpPr>
          <p:cNvPr id="75" name="Rectangle 74"/>
          <p:cNvSpPr/>
          <p:nvPr/>
        </p:nvSpPr>
        <p:spPr>
          <a:xfrm>
            <a:off x="492244" y="2487705"/>
            <a:ext cx="38735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400" b="1" dirty="0" smtClean="0"/>
              <a:t>Можем ли да предскажем новата 3</a:t>
            </a:r>
            <a:r>
              <a:rPr lang="en-US" sz="1400" b="1" dirty="0" smtClean="0"/>
              <a:t>D </a:t>
            </a:r>
            <a:r>
              <a:rPr lang="bg-BG" sz="1400" b="1" dirty="0" smtClean="0"/>
              <a:t>структура</a:t>
            </a:r>
            <a:endParaRPr lang="en-US" sz="14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1600200" y="6024280"/>
            <a:ext cx="3048000" cy="836697"/>
            <a:chOff x="1183339" y="6024280"/>
            <a:chExt cx="3048000" cy="836697"/>
          </a:xfrm>
        </p:grpSpPr>
        <p:pic>
          <p:nvPicPr>
            <p:cNvPr id="133125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83339" y="6024280"/>
              <a:ext cx="30480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8" name="TextBox 77"/>
            <p:cNvSpPr txBox="1"/>
            <p:nvPr/>
          </p:nvSpPr>
          <p:spPr>
            <a:xfrm>
              <a:off x="1451182" y="6550223"/>
              <a:ext cx="243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400" b="1" dirty="0" smtClean="0"/>
                <a:t>1</a:t>
              </a:r>
              <a:endParaRPr lang="en-US" sz="1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042857" y="6550223"/>
              <a:ext cx="243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400" b="1" dirty="0" smtClean="0"/>
                <a:t>2</a:t>
              </a:r>
              <a:endParaRPr lang="en-US" sz="1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652457" y="6553200"/>
              <a:ext cx="243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400" b="1" dirty="0" smtClean="0"/>
                <a:t>3</a:t>
              </a:r>
              <a:endParaRPr lang="en-US" sz="14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657600" y="6553200"/>
              <a:ext cx="243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N</a:t>
              </a:r>
              <a:endParaRPr lang="en-US" sz="1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25514" y="2819400"/>
            <a:ext cx="4648201" cy="3124200"/>
            <a:chOff x="3428999" y="2819400"/>
            <a:chExt cx="4648201" cy="3124200"/>
          </a:xfrm>
        </p:grpSpPr>
        <p:grpSp>
          <p:nvGrpSpPr>
            <p:cNvPr id="77" name="Group 76"/>
            <p:cNvGrpSpPr/>
            <p:nvPr/>
          </p:nvGrpSpPr>
          <p:grpSpPr>
            <a:xfrm>
              <a:off x="3428999" y="2819400"/>
              <a:ext cx="4648201" cy="3124200"/>
              <a:chOff x="125505" y="2904565"/>
              <a:chExt cx="5181600" cy="3849767"/>
            </a:xfrm>
          </p:grpSpPr>
          <p:pic>
            <p:nvPicPr>
              <p:cNvPr id="42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25505" y="2904565"/>
                <a:ext cx="5181600" cy="38497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0" name="Group 49"/>
              <p:cNvGrpSpPr/>
              <p:nvPr/>
            </p:nvGrpSpPr>
            <p:grpSpPr>
              <a:xfrm>
                <a:off x="1066800" y="4648200"/>
                <a:ext cx="228600" cy="228600"/>
                <a:chOff x="6705600" y="2819400"/>
                <a:chExt cx="228600" cy="228600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6705600" y="2819400"/>
                  <a:ext cx="228600" cy="228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803316" y="2917116"/>
                  <a:ext cx="45719" cy="45719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TextBox 58"/>
              <p:cNvSpPr txBox="1"/>
              <p:nvPr/>
            </p:nvSpPr>
            <p:spPr>
              <a:xfrm>
                <a:off x="1298514" y="44958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b="1" dirty="0" smtClean="0"/>
                  <a:t>1</a:t>
                </a:r>
                <a:endParaRPr lang="en-US" b="1" dirty="0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514600" y="4648200"/>
                <a:ext cx="228600" cy="228600"/>
                <a:chOff x="6705600" y="2819400"/>
                <a:chExt cx="228600" cy="22860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6705600" y="2819400"/>
                  <a:ext cx="228600" cy="228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6803316" y="2917116"/>
                  <a:ext cx="45719" cy="45719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TextBox 63"/>
              <p:cNvSpPr txBox="1"/>
              <p:nvPr/>
            </p:nvSpPr>
            <p:spPr>
              <a:xfrm>
                <a:off x="2746314" y="44958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b="1" dirty="0" smtClean="0"/>
                  <a:t>2</a:t>
                </a:r>
                <a:endParaRPr lang="en-US" b="1" dirty="0"/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4114800" y="4648200"/>
                <a:ext cx="228600" cy="228600"/>
                <a:chOff x="6705600" y="2819400"/>
                <a:chExt cx="228600" cy="22860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6705600" y="2819400"/>
                  <a:ext cx="228600" cy="228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6803316" y="2917116"/>
                  <a:ext cx="45719" cy="45719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" name="TextBox 67"/>
              <p:cNvSpPr txBox="1"/>
              <p:nvPr/>
            </p:nvSpPr>
            <p:spPr>
              <a:xfrm>
                <a:off x="4346514" y="44958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b="1" dirty="0" smtClean="0"/>
                  <a:t>3</a:t>
                </a:r>
                <a:endParaRPr lang="en-US" b="1" dirty="0"/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4821145" y="3083860"/>
              <a:ext cx="9284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100" b="1" dirty="0" smtClean="0"/>
                <a:t>субституция</a:t>
              </a:r>
              <a:endParaRPr lang="en-US" sz="11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136599" y="3487270"/>
              <a:ext cx="8771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1100" b="1" dirty="0" smtClean="0"/>
                <a:t>синонимна</a:t>
              </a:r>
            </a:p>
            <a:p>
              <a:pPr algn="ctr"/>
              <a:r>
                <a:rPr lang="bg-BG" sz="1100" b="1" dirty="0" smtClean="0"/>
                <a:t>мутация</a:t>
              </a:r>
              <a:endParaRPr lang="en-US" sz="11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53926" y="3487270"/>
              <a:ext cx="10246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1100" b="1" dirty="0" smtClean="0"/>
                <a:t>несинонимна</a:t>
              </a:r>
            </a:p>
            <a:p>
              <a:pPr algn="ctr"/>
              <a:r>
                <a:rPr lang="bg-BG" sz="1100" b="1" dirty="0" smtClean="0"/>
                <a:t>мутация</a:t>
              </a:r>
              <a:endParaRPr lang="en-US" sz="11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143401" y="3487270"/>
              <a:ext cx="7729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1100" b="1" dirty="0" smtClean="0"/>
                <a:t>инсерция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203134" y="3083860"/>
              <a:ext cx="5661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100" b="1" dirty="0" smtClean="0"/>
                <a:t>индел</a:t>
              </a:r>
              <a:endParaRPr lang="en-US" sz="1100" b="1" dirty="0"/>
            </a:p>
          </p:txBody>
        </p:sp>
      </p:grpSp>
      <p:sp>
        <p:nvSpPr>
          <p:cNvPr id="88" name="Right Arrow 87"/>
          <p:cNvSpPr/>
          <p:nvPr/>
        </p:nvSpPr>
        <p:spPr>
          <a:xfrm>
            <a:off x="2115670" y="5029200"/>
            <a:ext cx="228600" cy="256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>
            <a:off x="3397625" y="5029200"/>
            <a:ext cx="228600" cy="256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32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685800"/>
            <a:ext cx="3718333" cy="203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6" name="Group 195"/>
          <p:cNvGrpSpPr/>
          <p:nvPr/>
        </p:nvGrpSpPr>
        <p:grpSpPr>
          <a:xfrm>
            <a:off x="4876800" y="4495800"/>
            <a:ext cx="4047822" cy="2286000"/>
            <a:chOff x="4876800" y="4419600"/>
            <a:chExt cx="4047822" cy="2286000"/>
          </a:xfrm>
        </p:grpSpPr>
        <p:pic>
          <p:nvPicPr>
            <p:cNvPr id="133133" name="Picture 1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4419600"/>
              <a:ext cx="4047822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4" name="Rectangle 183"/>
            <p:cNvSpPr/>
            <p:nvPr/>
          </p:nvSpPr>
          <p:spPr>
            <a:xfrm>
              <a:off x="4885765" y="4428565"/>
              <a:ext cx="457200" cy="551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3134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56400" y="5918200"/>
            <a:ext cx="6350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5549" y="3463687"/>
            <a:ext cx="775451" cy="87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8" name="Straight Connector 187"/>
          <p:cNvCxnSpPr/>
          <p:nvPr/>
        </p:nvCxnSpPr>
        <p:spPr>
          <a:xfrm rot="16200000" flipH="1">
            <a:off x="6994710" y="5273489"/>
            <a:ext cx="1716745" cy="8965"/>
          </a:xfrm>
          <a:prstGeom prst="line">
            <a:avLst/>
          </a:prstGeom>
          <a:ln w="19050">
            <a:solidFill>
              <a:srgbClr val="FFFF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4953001" y="2895600"/>
            <a:ext cx="1828798" cy="1546415"/>
            <a:chOff x="5072747" y="3505200"/>
            <a:chExt cx="3918853" cy="3264653"/>
          </a:xfrm>
        </p:grpSpPr>
        <p:pic>
          <p:nvPicPr>
            <p:cNvPr id="190" name="Picture 14"/>
            <p:cNvPicPr>
              <a:picLocks noChangeAspect="1" noChangeArrowheads="1"/>
            </p:cNvPicPr>
            <p:nvPr/>
          </p:nvPicPr>
          <p:blipFill>
            <a:blip r:embed="rId10" cstate="print"/>
            <a:srcRect t="3911" r="2518"/>
            <a:stretch>
              <a:fillRect/>
            </a:stretch>
          </p:blipFill>
          <p:spPr bwMode="auto">
            <a:xfrm>
              <a:off x="5943600" y="3505200"/>
              <a:ext cx="3048000" cy="2674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1" name="Rectangle 15"/>
            <p:cNvSpPr>
              <a:spLocks noChangeArrowheads="1"/>
            </p:cNvSpPr>
            <p:nvPr/>
          </p:nvSpPr>
          <p:spPr bwMode="auto">
            <a:xfrm>
              <a:off x="6096002" y="6465053"/>
              <a:ext cx="2590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sz="1200" dirty="0" smtClean="0">
                  <a:solidFill>
                    <a:srgbClr val="000066"/>
                  </a:solidFill>
                  <a:latin typeface="Calibri" pitchFamily="34" charset="0"/>
                </a:rPr>
                <a:t>Идентичност на секвенциите</a:t>
              </a:r>
              <a:endParaRPr lang="ru-RU" sz="1200" dirty="0">
                <a:solidFill>
                  <a:srgbClr val="000066"/>
                </a:solidFill>
                <a:latin typeface="Calibri" pitchFamily="34" charset="0"/>
              </a:endParaRPr>
            </a:p>
          </p:txBody>
        </p:sp>
        <p:sp>
          <p:nvSpPr>
            <p:cNvPr id="192" name="Rectangle 16"/>
            <p:cNvSpPr>
              <a:spLocks noChangeArrowheads="1"/>
            </p:cNvSpPr>
            <p:nvPr/>
          </p:nvSpPr>
          <p:spPr bwMode="auto">
            <a:xfrm rot="10800000">
              <a:off x="5072747" y="3581401"/>
              <a:ext cx="304800" cy="1904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/>
              <a:r>
                <a:rPr lang="ru-RU" sz="1200" b="1" dirty="0" smtClean="0">
                  <a:solidFill>
                    <a:srgbClr val="FC0000"/>
                  </a:solidFill>
                  <a:latin typeface="Calibri" pitchFamily="34" charset="0"/>
                </a:rPr>
                <a:t>Идентичност на структурите</a:t>
              </a:r>
              <a:endParaRPr lang="ru-RU" sz="1200" b="1" dirty="0">
                <a:solidFill>
                  <a:srgbClr val="FC0000"/>
                </a:solidFill>
                <a:latin typeface="Calibri" pitchFamily="34" charset="0"/>
              </a:endParaRPr>
            </a:p>
          </p:txBody>
        </p:sp>
        <p:sp>
          <p:nvSpPr>
            <p:cNvPr id="193" name="Line 17"/>
            <p:cNvSpPr>
              <a:spLocks noChangeShapeType="1"/>
            </p:cNvSpPr>
            <p:nvPr/>
          </p:nvSpPr>
          <p:spPr bwMode="auto">
            <a:xfrm>
              <a:off x="5764308" y="3657599"/>
              <a:ext cx="0" cy="228600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Line 18"/>
            <p:cNvSpPr>
              <a:spLocks noChangeShapeType="1"/>
            </p:cNvSpPr>
            <p:nvPr/>
          </p:nvSpPr>
          <p:spPr bwMode="auto">
            <a:xfrm>
              <a:off x="6096001" y="6296711"/>
              <a:ext cx="2743201" cy="0"/>
            </a:xfrm>
            <a:prstGeom prst="line">
              <a:avLst/>
            </a:prstGeom>
            <a:noFill/>
            <a:ln w="63500">
              <a:solidFill>
                <a:srgbClr val="00008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99" name="Straight Connector 198"/>
          <p:cNvCxnSpPr/>
          <p:nvPr/>
        </p:nvCxnSpPr>
        <p:spPr>
          <a:xfrm rot="5400000">
            <a:off x="5181600" y="3379695"/>
            <a:ext cx="9144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rot="16200000" flipH="1">
            <a:off x="7611048" y="5038152"/>
            <a:ext cx="1241594" cy="4490"/>
          </a:xfrm>
          <a:prstGeom prst="line">
            <a:avLst/>
          </a:prstGeom>
          <a:ln w="19050">
            <a:solidFill>
              <a:srgbClr val="FFFF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103215" y="3541060"/>
            <a:ext cx="916987" cy="772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7" name="Oval 206"/>
          <p:cNvSpPr/>
          <p:nvPr/>
        </p:nvSpPr>
        <p:spPr>
          <a:xfrm>
            <a:off x="7534835" y="5934635"/>
            <a:ext cx="685800" cy="381000"/>
          </a:xfrm>
          <a:prstGeom prst="ellipse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36" name="Picture 1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22140" y="2978150"/>
            <a:ext cx="22860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0" name="TextBox 209"/>
          <p:cNvSpPr txBox="1"/>
          <p:nvPr/>
        </p:nvSpPr>
        <p:spPr>
          <a:xfrm>
            <a:off x="191677" y="3962400"/>
            <a:ext cx="7986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100" b="1" u="sng" dirty="0" smtClean="0">
                <a:solidFill>
                  <a:srgbClr val="00B050"/>
                </a:solidFill>
              </a:rPr>
              <a:t>запазва </a:t>
            </a:r>
            <a:r>
              <a:rPr lang="en-US" sz="1100" b="1" u="sng" dirty="0" smtClean="0">
                <a:solidFill>
                  <a:srgbClr val="00B050"/>
                </a:solidFill>
              </a:rPr>
              <a:t> P</a:t>
            </a:r>
            <a:endParaRPr lang="bg-BG" sz="1100" b="1" u="sng" dirty="0" smtClean="0">
              <a:solidFill>
                <a:srgbClr val="00B050"/>
              </a:solidFill>
            </a:endParaRPr>
          </a:p>
        </p:txBody>
      </p:sp>
      <p:cxnSp>
        <p:nvCxnSpPr>
          <p:cNvPr id="212" name="Straight Arrow Connector 211"/>
          <p:cNvCxnSpPr/>
          <p:nvPr/>
        </p:nvCxnSpPr>
        <p:spPr>
          <a:xfrm rot="10800000" flipV="1">
            <a:off x="1752600" y="3048000"/>
            <a:ext cx="16002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5400000">
            <a:off x="2781301" y="3238499"/>
            <a:ext cx="762000" cy="3810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2643711" y="4016190"/>
            <a:ext cx="9781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100" b="1" u="sng" dirty="0" smtClean="0">
                <a:solidFill>
                  <a:srgbClr val="FF0000"/>
                </a:solidFill>
              </a:rPr>
              <a:t>не запазва </a:t>
            </a:r>
            <a:r>
              <a:rPr lang="en-US" sz="1100" b="1" u="sng" dirty="0" smtClean="0">
                <a:solidFill>
                  <a:srgbClr val="FF0000"/>
                </a:solidFill>
              </a:rPr>
              <a:t> P</a:t>
            </a:r>
            <a:endParaRPr lang="bg-BG" sz="1100" b="1" u="sng" dirty="0" smtClean="0">
              <a:solidFill>
                <a:srgbClr val="FF0000"/>
              </a:solidFill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141445" y="4064913"/>
            <a:ext cx="659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100" b="1" u="sng" dirty="0" smtClean="0">
                <a:solidFill>
                  <a:srgbClr val="FF0000"/>
                </a:solidFill>
              </a:rPr>
              <a:t>добавя </a:t>
            </a:r>
          </a:p>
          <a:p>
            <a:pPr algn="ctr"/>
            <a:r>
              <a:rPr lang="bg-BG" sz="1100" b="1" u="sng" dirty="0" smtClean="0">
                <a:solidFill>
                  <a:srgbClr val="FF0000"/>
                </a:solidFill>
              </a:rPr>
              <a:t>нови</a:t>
            </a:r>
          </a:p>
        </p:txBody>
      </p:sp>
      <p:cxnSp>
        <p:nvCxnSpPr>
          <p:cNvPr id="222" name="Straight Arrow Connector 221"/>
          <p:cNvCxnSpPr/>
          <p:nvPr/>
        </p:nvCxnSpPr>
        <p:spPr>
          <a:xfrm rot="16200000" flipH="1">
            <a:off x="3200400" y="3200400"/>
            <a:ext cx="8382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>
            <a:off x="3352800" y="3048000"/>
            <a:ext cx="9144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222385" y="6019800"/>
            <a:ext cx="1329211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050" b="1" dirty="0" smtClean="0">
                <a:solidFill>
                  <a:schemeClr val="bg1"/>
                </a:solidFill>
              </a:rPr>
              <a:t>Какво е честотното </a:t>
            </a:r>
          </a:p>
          <a:p>
            <a:pPr algn="ctr"/>
            <a:r>
              <a:rPr lang="bg-BG" sz="1050" b="1" dirty="0" smtClean="0">
                <a:solidFill>
                  <a:schemeClr val="bg1"/>
                </a:solidFill>
              </a:rPr>
              <a:t>разпределение</a:t>
            </a:r>
          </a:p>
          <a:p>
            <a:pPr algn="ctr"/>
            <a:r>
              <a:rPr lang="bg-BG" sz="1050" b="1" dirty="0" smtClean="0">
                <a:solidFill>
                  <a:schemeClr val="bg1"/>
                </a:solidFill>
              </a:rPr>
              <a:t> на мутациите в</a:t>
            </a:r>
          </a:p>
          <a:p>
            <a:pPr algn="ctr"/>
            <a:r>
              <a:rPr lang="bg-BG" sz="1050" b="1" dirty="0" smtClean="0">
                <a:solidFill>
                  <a:schemeClr val="bg1"/>
                </a:solidFill>
              </a:rPr>
              <a:t>3</a:t>
            </a:r>
            <a:r>
              <a:rPr lang="en-US" sz="1050" b="1" dirty="0" smtClean="0">
                <a:solidFill>
                  <a:schemeClr val="bg1"/>
                </a:solidFill>
              </a:rPr>
              <a:t>D</a:t>
            </a:r>
            <a:r>
              <a:rPr lang="bg-BG" sz="1050" b="1" dirty="0" smtClean="0">
                <a:solidFill>
                  <a:schemeClr val="bg1"/>
                </a:solidFill>
              </a:rPr>
              <a:t> структурата</a:t>
            </a:r>
            <a:r>
              <a:rPr lang="en-US" sz="105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</a:rPr>
              <a:t>?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438835" y="5699920"/>
            <a:ext cx="2553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100" b="1" dirty="0" smtClean="0"/>
              <a:t>Скорост на молекулярната еволюция</a:t>
            </a:r>
            <a:endParaRPr lang="en-US" sz="1100" b="1" dirty="0"/>
          </a:p>
        </p:txBody>
      </p:sp>
      <p:cxnSp>
        <p:nvCxnSpPr>
          <p:cNvPr id="235" name="Straight Arrow Connector 234"/>
          <p:cNvCxnSpPr>
            <a:stCxn id="233" idx="1"/>
          </p:cNvCxnSpPr>
          <p:nvPr/>
        </p:nvCxnSpPr>
        <p:spPr>
          <a:xfrm rot="10800000" flipV="1">
            <a:off x="1219201" y="5830724"/>
            <a:ext cx="219635" cy="1890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305800" y="5867400"/>
            <a:ext cx="304800" cy="2286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8249987" y="6047601"/>
            <a:ext cx="741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 smtClean="0">
                <a:solidFill>
                  <a:schemeClr val="bg1"/>
                </a:solidFill>
              </a:rPr>
              <a:t>дифузия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7340986" y="63362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chemeClr val="bg1"/>
                </a:solidFill>
              </a:rPr>
              <a:t>20%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49035" y="2702875"/>
            <a:ext cx="2273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200" dirty="0" smtClean="0"/>
              <a:t>J. Mol. Biol. (2002) 320, 369–387 </a:t>
            </a:r>
            <a:br>
              <a:rPr lang="nl-NL" sz="1200" dirty="0" smtClean="0"/>
            </a:b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57200"/>
            <a:ext cx="3096306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71449" y="3756210"/>
            <a:ext cx="4110310" cy="31017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81000" y="3863790"/>
            <a:ext cx="3606711" cy="2908485"/>
            <a:chOff x="3066910" y="1458096"/>
            <a:chExt cx="6325628" cy="5345325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68700" y="2184400"/>
              <a:ext cx="4889500" cy="276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TextBox 24"/>
            <p:cNvSpPr txBox="1"/>
            <p:nvPr/>
          </p:nvSpPr>
          <p:spPr>
            <a:xfrm>
              <a:off x="5715007" y="5421869"/>
              <a:ext cx="987372" cy="466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050" b="1" dirty="0" smtClean="0"/>
                <a:t>Време</a:t>
              </a:r>
              <a:endParaRPr lang="en-US" sz="105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59831" y="5352543"/>
              <a:ext cx="1628376" cy="763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1050" b="1" dirty="0" smtClean="0"/>
                <a:t>Стохастична </a:t>
              </a:r>
            </a:p>
            <a:p>
              <a:pPr algn="ctr"/>
              <a:r>
                <a:rPr lang="bg-BG" sz="1050" b="1" dirty="0" smtClean="0"/>
                <a:t>загуба</a:t>
              </a:r>
              <a:endParaRPr lang="en-US" sz="105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43808" y="4869926"/>
              <a:ext cx="1341611" cy="46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050" b="1" dirty="0" smtClean="0"/>
                <a:t>Фиксация</a:t>
              </a:r>
              <a:endParaRPr lang="en-US" sz="105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69059" y="5013574"/>
              <a:ext cx="2523479" cy="67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1050" b="1" dirty="0" smtClean="0"/>
                <a:t>Еволюционен</a:t>
              </a:r>
              <a:r>
                <a:rPr lang="bg-BG" b="1" dirty="0" smtClean="0"/>
                <a:t> </a:t>
              </a:r>
              <a:r>
                <a:rPr lang="bg-BG" sz="1050" b="1" dirty="0" smtClean="0"/>
                <a:t>успех</a:t>
              </a:r>
              <a:endParaRPr lang="en-US" sz="105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1851" y="4843844"/>
              <a:ext cx="1231967" cy="46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050" b="1" dirty="0" smtClean="0"/>
                <a:t>Мутация</a:t>
              </a:r>
              <a:endParaRPr lang="en-US" sz="105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19606" y="1610497"/>
              <a:ext cx="1231965" cy="466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050" b="1" dirty="0" smtClean="0"/>
                <a:t>Мутация</a:t>
              </a:r>
              <a:endParaRPr lang="en-US" sz="105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38807" y="1458096"/>
              <a:ext cx="2971801" cy="1060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050" b="1" dirty="0" smtClean="0"/>
                <a:t>Полезна адаптация </a:t>
              </a:r>
            </a:p>
            <a:p>
              <a:r>
                <a:rPr lang="bg-BG" sz="1050" b="1" dirty="0" smtClean="0"/>
                <a:t>по-бързо размножаване</a:t>
              </a:r>
            </a:p>
            <a:p>
              <a:endParaRPr lang="en-US" sz="1050" b="1" dirty="0"/>
            </a:p>
          </p:txBody>
        </p:sp>
        <p:sp>
          <p:nvSpPr>
            <p:cNvPr id="32" name="Left Brace 31"/>
            <p:cNvSpPr/>
            <p:nvPr/>
          </p:nvSpPr>
          <p:spPr>
            <a:xfrm>
              <a:off x="5486407" y="1458096"/>
              <a:ext cx="228600" cy="60960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>
              <a:stCxn id="30" idx="2"/>
            </p:cNvCxnSpPr>
            <p:nvPr/>
          </p:nvCxnSpPr>
          <p:spPr>
            <a:xfrm rot="16200000" flipH="1">
              <a:off x="4502248" y="2610493"/>
              <a:ext cx="1102651" cy="35970"/>
            </a:xfrm>
            <a:prstGeom prst="straightConnector1">
              <a:avLst/>
            </a:prstGeom>
            <a:ln w="38100">
              <a:solidFill>
                <a:srgbClr val="FFFF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6200000">
              <a:off x="1710192" y="3287264"/>
              <a:ext cx="3158766" cy="445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050" b="1" dirty="0" smtClean="0"/>
                <a:t>Размер на популацията</a:t>
              </a:r>
              <a:r>
                <a:rPr lang="en-US" sz="1050" b="1" dirty="0" smtClean="0"/>
                <a:t>  </a:t>
              </a:r>
              <a:r>
                <a:rPr lang="en-US" sz="1050" b="1" dirty="0" smtClean="0">
                  <a:solidFill>
                    <a:srgbClr val="FF0000"/>
                  </a:solidFill>
                </a:rPr>
                <a:t>N</a:t>
              </a:r>
              <a:endParaRPr lang="en-US" sz="105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5823473" y="5354596"/>
              <a:ext cx="879708" cy="201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714999" y="4888467"/>
              <a:ext cx="402595" cy="466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t</a:t>
              </a:r>
              <a:endParaRPr lang="en-US" sz="105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86790" y="4888467"/>
              <a:ext cx="641567" cy="466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t+1</a:t>
              </a:r>
              <a:endParaRPr lang="en-US" sz="1050" b="1" dirty="0"/>
            </a:p>
          </p:txBody>
        </p:sp>
        <p:graphicFrame>
          <p:nvGraphicFramePr>
            <p:cNvPr id="38" name="Object 10"/>
            <p:cNvGraphicFramePr>
              <a:graphicFrameLocks noChangeAspect="1"/>
            </p:cNvGraphicFramePr>
            <p:nvPr/>
          </p:nvGraphicFramePr>
          <p:xfrm>
            <a:off x="5739777" y="5683075"/>
            <a:ext cx="3332731" cy="1120346"/>
          </p:xfrm>
          <a:graphic>
            <a:graphicData uri="http://schemas.openxmlformats.org/presentationml/2006/ole">
              <p:oleObj spid="_x0000_s191492" name="Equation" r:id="rId6" imgW="1244520" imgH="419040" progId="Equation.3">
                <p:embed/>
              </p:oleObj>
            </a:graphicData>
          </a:graphic>
        </p:graphicFrame>
      </p:grpSp>
      <p:grpSp>
        <p:nvGrpSpPr>
          <p:cNvPr id="39" name="Group 38"/>
          <p:cNvGrpSpPr/>
          <p:nvPr/>
        </p:nvGrpSpPr>
        <p:grpSpPr>
          <a:xfrm>
            <a:off x="4267200" y="5029200"/>
            <a:ext cx="2286000" cy="1778000"/>
            <a:chOff x="238125" y="4724401"/>
            <a:chExt cx="2286000" cy="1778000"/>
          </a:xfrm>
        </p:grpSpPr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38125" y="4724401"/>
              <a:ext cx="2286000" cy="177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" name="Freeform 40"/>
            <p:cNvSpPr/>
            <p:nvPr/>
          </p:nvSpPr>
          <p:spPr>
            <a:xfrm>
              <a:off x="1162050" y="5105400"/>
              <a:ext cx="857250" cy="800100"/>
            </a:xfrm>
            <a:custGeom>
              <a:avLst/>
              <a:gdLst>
                <a:gd name="connsiteX0" fmla="*/ 1173804 w 1222442"/>
                <a:gd name="connsiteY0" fmla="*/ 0 h 953310"/>
                <a:gd name="connsiteX1" fmla="*/ 1222442 w 1222442"/>
                <a:gd name="connsiteY1" fmla="*/ 272374 h 953310"/>
                <a:gd name="connsiteX2" fmla="*/ 1222442 w 1222442"/>
                <a:gd name="connsiteY2" fmla="*/ 272374 h 953310"/>
                <a:gd name="connsiteX3" fmla="*/ 1183532 w 1222442"/>
                <a:gd name="connsiteY3" fmla="*/ 466927 h 953310"/>
                <a:gd name="connsiteX4" fmla="*/ 1057072 w 1222442"/>
                <a:gd name="connsiteY4" fmla="*/ 525293 h 953310"/>
                <a:gd name="connsiteX5" fmla="*/ 950068 w 1222442"/>
                <a:gd name="connsiteY5" fmla="*/ 661481 h 953310"/>
                <a:gd name="connsiteX6" fmla="*/ 1018161 w 1222442"/>
                <a:gd name="connsiteY6" fmla="*/ 787940 h 953310"/>
                <a:gd name="connsiteX7" fmla="*/ 998706 w 1222442"/>
                <a:gd name="connsiteY7" fmla="*/ 904672 h 953310"/>
                <a:gd name="connsiteX8" fmla="*/ 843063 w 1222442"/>
                <a:gd name="connsiteY8" fmla="*/ 933855 h 953310"/>
                <a:gd name="connsiteX9" fmla="*/ 706876 w 1222442"/>
                <a:gd name="connsiteY9" fmla="*/ 924127 h 953310"/>
                <a:gd name="connsiteX10" fmla="*/ 298315 w 1222442"/>
                <a:gd name="connsiteY10" fmla="*/ 904672 h 953310"/>
                <a:gd name="connsiteX11" fmla="*/ 123217 w 1222442"/>
                <a:gd name="connsiteY11" fmla="*/ 953310 h 953310"/>
                <a:gd name="connsiteX12" fmla="*/ 6485 w 1222442"/>
                <a:gd name="connsiteY12" fmla="*/ 904672 h 953310"/>
                <a:gd name="connsiteX13" fmla="*/ 84306 w 1222442"/>
                <a:gd name="connsiteY13" fmla="*/ 787940 h 953310"/>
                <a:gd name="connsiteX14" fmla="*/ 239949 w 1222442"/>
                <a:gd name="connsiteY14" fmla="*/ 710119 h 953310"/>
                <a:gd name="connsiteX15" fmla="*/ 308042 w 1222442"/>
                <a:gd name="connsiteY15" fmla="*/ 564204 h 953310"/>
                <a:gd name="connsiteX16" fmla="*/ 259404 w 1222442"/>
                <a:gd name="connsiteY16" fmla="*/ 466927 h 953310"/>
                <a:gd name="connsiteX17" fmla="*/ 64851 w 1222442"/>
                <a:gd name="connsiteY17" fmla="*/ 379378 h 953310"/>
                <a:gd name="connsiteX18" fmla="*/ 123217 w 1222442"/>
                <a:gd name="connsiteY18" fmla="*/ 223736 h 953310"/>
                <a:gd name="connsiteX19" fmla="*/ 181583 w 1222442"/>
                <a:gd name="connsiteY19" fmla="*/ 184825 h 95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2442" h="953310">
                  <a:moveTo>
                    <a:pt x="1173804" y="0"/>
                  </a:moveTo>
                  <a:lnTo>
                    <a:pt x="1222442" y="272374"/>
                  </a:lnTo>
                  <a:lnTo>
                    <a:pt x="1222442" y="272374"/>
                  </a:lnTo>
                  <a:cubicBezTo>
                    <a:pt x="1215957" y="304799"/>
                    <a:pt x="1211094" y="424774"/>
                    <a:pt x="1183532" y="466927"/>
                  </a:cubicBezTo>
                  <a:cubicBezTo>
                    <a:pt x="1155970" y="509080"/>
                    <a:pt x="1095983" y="492867"/>
                    <a:pt x="1057072" y="525293"/>
                  </a:cubicBezTo>
                  <a:cubicBezTo>
                    <a:pt x="1018161" y="557719"/>
                    <a:pt x="956553" y="617707"/>
                    <a:pt x="950068" y="661481"/>
                  </a:cubicBezTo>
                  <a:cubicBezTo>
                    <a:pt x="943583" y="705255"/>
                    <a:pt x="1010055" y="747408"/>
                    <a:pt x="1018161" y="787940"/>
                  </a:cubicBezTo>
                  <a:cubicBezTo>
                    <a:pt x="1026267" y="828472"/>
                    <a:pt x="1027889" y="880353"/>
                    <a:pt x="998706" y="904672"/>
                  </a:cubicBezTo>
                  <a:cubicBezTo>
                    <a:pt x="969523" y="928991"/>
                    <a:pt x="891701" y="930613"/>
                    <a:pt x="843063" y="933855"/>
                  </a:cubicBezTo>
                  <a:lnTo>
                    <a:pt x="706876" y="924127"/>
                  </a:lnTo>
                  <a:cubicBezTo>
                    <a:pt x="616085" y="919263"/>
                    <a:pt x="395591" y="899808"/>
                    <a:pt x="298315" y="904672"/>
                  </a:cubicBezTo>
                  <a:cubicBezTo>
                    <a:pt x="201039" y="909536"/>
                    <a:pt x="171855" y="953310"/>
                    <a:pt x="123217" y="953310"/>
                  </a:cubicBezTo>
                  <a:cubicBezTo>
                    <a:pt x="74579" y="953310"/>
                    <a:pt x="12970" y="932234"/>
                    <a:pt x="6485" y="904672"/>
                  </a:cubicBezTo>
                  <a:cubicBezTo>
                    <a:pt x="0" y="877110"/>
                    <a:pt x="45395" y="820365"/>
                    <a:pt x="84306" y="787940"/>
                  </a:cubicBezTo>
                  <a:cubicBezTo>
                    <a:pt x="123217" y="755515"/>
                    <a:pt x="202660" y="747408"/>
                    <a:pt x="239949" y="710119"/>
                  </a:cubicBezTo>
                  <a:cubicBezTo>
                    <a:pt x="277238" y="672830"/>
                    <a:pt x="304800" y="604736"/>
                    <a:pt x="308042" y="564204"/>
                  </a:cubicBezTo>
                  <a:cubicBezTo>
                    <a:pt x="311284" y="523672"/>
                    <a:pt x="299936" y="497731"/>
                    <a:pt x="259404" y="466927"/>
                  </a:cubicBezTo>
                  <a:cubicBezTo>
                    <a:pt x="218872" y="436123"/>
                    <a:pt x="87549" y="419910"/>
                    <a:pt x="64851" y="379378"/>
                  </a:cubicBezTo>
                  <a:cubicBezTo>
                    <a:pt x="42153" y="338846"/>
                    <a:pt x="103762" y="256162"/>
                    <a:pt x="123217" y="223736"/>
                  </a:cubicBezTo>
                  <a:cubicBezTo>
                    <a:pt x="142672" y="191311"/>
                    <a:pt x="162127" y="188068"/>
                    <a:pt x="181583" y="184825"/>
                  </a:cubicBezTo>
                </a:path>
              </a:pathLst>
            </a:custGeom>
            <a:ln w="28575">
              <a:solidFill>
                <a:schemeClr val="accent5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58000" y="5029200"/>
            <a:ext cx="2162278" cy="1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>
            <a:off x="4876800" y="3054272"/>
            <a:ext cx="3278794" cy="1719355"/>
            <a:chOff x="716437" y="4179655"/>
            <a:chExt cx="4303238" cy="2592791"/>
          </a:xfrm>
        </p:grpSpPr>
        <p:pic>
          <p:nvPicPr>
            <p:cNvPr id="44" name="Picture 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28675" y="4845248"/>
              <a:ext cx="4191000" cy="1828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5" name="TextBox 44"/>
            <p:cNvSpPr txBox="1"/>
            <p:nvPr/>
          </p:nvSpPr>
          <p:spPr>
            <a:xfrm>
              <a:off x="1581150" y="4316384"/>
              <a:ext cx="446439" cy="603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2000" b="1" dirty="0" smtClean="0"/>
                <a:t>А</a:t>
              </a:r>
              <a:endParaRPr lang="en-US" sz="20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33825" y="4306859"/>
              <a:ext cx="431711" cy="603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2000" b="1" dirty="0" smtClean="0"/>
                <a:t>В</a:t>
              </a:r>
              <a:endParaRPr lang="en-US" sz="20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63427" y="4179655"/>
              <a:ext cx="456957" cy="69619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bg-BG" sz="2400" b="1" dirty="0" smtClean="0">
                  <a:solidFill>
                    <a:srgbClr val="FF0000"/>
                  </a:solidFill>
                </a:rPr>
                <a:t>С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6975" y="6354731"/>
              <a:ext cx="808890" cy="417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b="1" dirty="0" smtClean="0"/>
                <a:t>Време</a:t>
              </a:r>
              <a:endParaRPr lang="en-US" sz="12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77718" y="5719274"/>
              <a:ext cx="1640983" cy="363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b="1" dirty="0" smtClean="0"/>
                <a:t>Популация  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N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Right Arrow 49"/>
            <p:cNvSpPr/>
            <p:nvPr/>
          </p:nvSpPr>
          <p:spPr>
            <a:xfrm rot="16200000">
              <a:off x="2702743" y="5616323"/>
              <a:ext cx="304800" cy="33223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311037" y="5843630"/>
              <a:ext cx="1003034" cy="417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b="1" dirty="0" smtClean="0">
                  <a:solidFill>
                    <a:srgbClr val="FF0000"/>
                  </a:solidFill>
                </a:rPr>
                <a:t>Фенотип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2" name="Picture 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86400" y="228600"/>
            <a:ext cx="20574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38600" y="1676400"/>
            <a:ext cx="2057400" cy="119250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</p:pic>
      <p:sp>
        <p:nvSpPr>
          <p:cNvPr id="54" name="Right Arrow 53"/>
          <p:cNvSpPr/>
          <p:nvPr/>
        </p:nvSpPr>
        <p:spPr>
          <a:xfrm rot="14034098">
            <a:off x="5287546" y="3048017"/>
            <a:ext cx="304800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34200" y="1703094"/>
            <a:ext cx="2057400" cy="119250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</p:pic>
      <p:sp>
        <p:nvSpPr>
          <p:cNvPr id="57" name="Right Arrow 56"/>
          <p:cNvSpPr/>
          <p:nvPr/>
        </p:nvSpPr>
        <p:spPr>
          <a:xfrm rot="18320612">
            <a:off x="7666811" y="3047983"/>
            <a:ext cx="304800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8805699">
            <a:off x="5135146" y="1142983"/>
            <a:ext cx="304800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2368851">
            <a:off x="7657903" y="1141754"/>
            <a:ext cx="304800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16413" y="2971800"/>
            <a:ext cx="40798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82000" y="2971800"/>
            <a:ext cx="457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Rectangle 61"/>
          <p:cNvSpPr/>
          <p:nvPr/>
        </p:nvSpPr>
        <p:spPr>
          <a:xfrm>
            <a:off x="31375" y="35860"/>
            <a:ext cx="5257800" cy="381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r>
              <a:rPr lang="en-US" sz="2000" b="1" dirty="0" smtClean="0"/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Молекулярна еволюция – </a:t>
            </a:r>
            <a:r>
              <a:rPr lang="bg-BG" sz="2000" b="1" dirty="0" smtClean="0">
                <a:solidFill>
                  <a:srgbClr val="FF0000"/>
                </a:solidFill>
              </a:rPr>
              <a:t>физичен модел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77114">
            <a:off x="6625558" y="5786481"/>
            <a:ext cx="177300" cy="23128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8357864" y="5059395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/>
              <a:t>В</a:t>
            </a:r>
            <a:endParaRPr lang="en-US" sz="20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4921625" y="518938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/>
              <a:t>А</a:t>
            </a:r>
            <a:endParaRPr lang="en-US" sz="20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7432242" y="494403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/>
              <a:t>А</a:t>
            </a:r>
            <a:endParaRPr lang="en-US" sz="20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060135" y="4944035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/>
              <a:t>В</a:t>
            </a:r>
            <a:endParaRPr lang="en-US" sz="2000" b="1" dirty="0"/>
          </a:p>
        </p:txBody>
      </p:sp>
      <p:sp>
        <p:nvSpPr>
          <p:cNvPr id="75" name="Rectangle 74"/>
          <p:cNvSpPr/>
          <p:nvPr/>
        </p:nvSpPr>
        <p:spPr>
          <a:xfrm>
            <a:off x="923365" y="820270"/>
            <a:ext cx="2057400" cy="1927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3083860" y="788895"/>
            <a:ext cx="21336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493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382000" y="3733800"/>
            <a:ext cx="4318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Down Arrow 79"/>
          <p:cNvSpPr/>
          <p:nvPr/>
        </p:nvSpPr>
        <p:spPr>
          <a:xfrm>
            <a:off x="8485632" y="3438144"/>
            <a:ext cx="228600" cy="2286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8166307" y="4084320"/>
            <a:ext cx="92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400" b="1" dirty="0" smtClean="0"/>
              <a:t>Нови</a:t>
            </a:r>
          </a:p>
          <a:p>
            <a:pPr algn="ctr"/>
            <a:r>
              <a:rPr lang="bg-BG" sz="1400" b="1" dirty="0" smtClean="0"/>
              <a:t>Взаимод.</a:t>
            </a:r>
            <a:endParaRPr lang="en-US" sz="14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979616" y="3892188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sz="1400" b="1" dirty="0" smtClean="0">
                <a:solidFill>
                  <a:srgbClr val="FF0000"/>
                </a:solidFill>
              </a:rPr>
              <a:t>μ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7860" y="5665695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sz="1400" b="1" dirty="0" smtClean="0">
                <a:solidFill>
                  <a:srgbClr val="FF0000"/>
                </a:solidFill>
              </a:rPr>
              <a:t>μ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465730" y="85165"/>
            <a:ext cx="61722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r>
              <a:rPr lang="en-US" sz="2000" b="1" dirty="0" smtClean="0"/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Молекулярна еволюция – </a:t>
            </a:r>
            <a:r>
              <a:rPr lang="bg-BG" sz="2000" b="1" dirty="0" smtClean="0">
                <a:solidFill>
                  <a:srgbClr val="FF0000"/>
                </a:solidFill>
              </a:rPr>
              <a:t>физичен модел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pic>
        <p:nvPicPr>
          <p:cNvPr id="13107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865090"/>
            <a:ext cx="4719433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4144893"/>
            <a:ext cx="1726142" cy="637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8590" y="5737403"/>
            <a:ext cx="2043969" cy="51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013" y="5356405"/>
            <a:ext cx="1328892" cy="349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165" y="6299574"/>
            <a:ext cx="3276600" cy="432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81" name="Picture 9" descr="Резултат с изображение за protein structure and evolutionary rat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21185" y="4693025"/>
            <a:ext cx="3035448" cy="1363580"/>
          </a:xfrm>
          <a:prstGeom prst="rect">
            <a:avLst/>
          </a:prstGeom>
          <a:noFill/>
        </p:spPr>
      </p:pic>
      <p:pic>
        <p:nvPicPr>
          <p:cNvPr id="13108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69535" y="876467"/>
            <a:ext cx="3492500" cy="344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3780356" y="551330"/>
            <a:ext cx="81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ехпер.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21705" y="571963"/>
            <a:ext cx="81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ехпер.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6200" y="4836460"/>
            <a:ext cx="222773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1084" name="Object 12"/>
          <p:cNvGraphicFramePr>
            <a:graphicFrameLocks noChangeAspect="1"/>
          </p:cNvGraphicFramePr>
          <p:nvPr/>
        </p:nvGraphicFramePr>
        <p:xfrm>
          <a:off x="71720" y="4836461"/>
          <a:ext cx="2276777" cy="493060"/>
        </p:xfrm>
        <a:graphic>
          <a:graphicData uri="http://schemas.openxmlformats.org/presentationml/2006/ole">
            <p:oleObj spid="_x0000_s131084" name="Equation" r:id="rId11" imgW="1993680" imgH="431640" progId="Equation.3">
              <p:embed/>
            </p:oleObj>
          </a:graphicData>
        </a:graphic>
      </p:graphicFrame>
      <p:pic>
        <p:nvPicPr>
          <p:cNvPr id="131085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02033" y="4693025"/>
            <a:ext cx="3137793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97230" y="304800"/>
            <a:ext cx="7696200" cy="1295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05170" y="457200"/>
            <a:ext cx="5072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800" b="1" dirty="0" smtClean="0"/>
              <a:t>ПОДРЕЖДАНЕ НА БЕЛТЪЧНИ И </a:t>
            </a:r>
          </a:p>
          <a:p>
            <a:pPr algn="ctr"/>
            <a:r>
              <a:rPr lang="bg-BG" sz="2800" b="1" dirty="0" smtClean="0"/>
              <a:t>НУКЛЕИНОВИ СЕКВЕНЦИИ</a:t>
            </a:r>
            <a:endParaRPr 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077229" y="1834575"/>
            <a:ext cx="2801601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bg-BG" sz="2800" b="1" dirty="0" smtClean="0">
                <a:solidFill>
                  <a:schemeClr val="bg1"/>
                </a:solidFill>
              </a:rPr>
              <a:t>КРАТКО РЕЗЮМЕ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1460" y="2598420"/>
            <a:ext cx="8610600" cy="4038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6705" y="2651760"/>
            <a:ext cx="523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1.</a:t>
            </a:r>
            <a:r>
              <a:rPr lang="en-US" sz="2400" b="1" dirty="0" smtClean="0"/>
              <a:t> </a:t>
            </a:r>
            <a:r>
              <a:rPr lang="bg-BG" sz="2400" b="1" dirty="0" smtClean="0"/>
              <a:t>Какво представлява подреждането</a:t>
            </a:r>
            <a:endParaRPr lang="en-US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44830" y="2956560"/>
            <a:ext cx="3800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r>
              <a:rPr lang="en-US" sz="2400" b="1" dirty="0" smtClean="0"/>
              <a:t> </a:t>
            </a:r>
            <a:r>
              <a:rPr lang="bg-BG" sz="2400" b="1" dirty="0" smtClean="0"/>
              <a:t>Какви задачи то решава </a:t>
            </a:r>
            <a:endParaRPr lang="en-US" sz="24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68580" y="3261360"/>
            <a:ext cx="3755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3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r>
              <a:rPr lang="en-US" sz="2400" b="1" dirty="0" smtClean="0"/>
              <a:t> </a:t>
            </a:r>
            <a:r>
              <a:rPr lang="bg-BG" sz="2400" b="1" dirty="0" smtClean="0"/>
              <a:t>Молекулярна еволюция</a:t>
            </a:r>
            <a:endParaRPr lang="en-US" sz="24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960151" y="3580805"/>
            <a:ext cx="3339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/>
              <a:t>-</a:t>
            </a:r>
            <a:r>
              <a:rPr lang="en-US" sz="2400" b="1" dirty="0" smtClean="0"/>
              <a:t> </a:t>
            </a:r>
            <a:r>
              <a:rPr lang="bg-BG" sz="2400" b="1" dirty="0" smtClean="0">
                <a:solidFill>
                  <a:schemeClr val="accent6">
                    <a:lumMod val="75000"/>
                  </a:schemeClr>
                </a:solidFill>
              </a:rPr>
              <a:t>биологични модели;</a:t>
            </a:r>
            <a:r>
              <a:rPr lang="bg-BG" sz="2400" b="1" dirty="0" smtClean="0"/>
              <a:t>   </a:t>
            </a:r>
            <a:endParaRPr lang="en-US" sz="24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981328" y="3878680"/>
            <a:ext cx="2713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/>
              <a:t>-</a:t>
            </a:r>
            <a:r>
              <a:rPr lang="en-US" sz="2400" b="1" dirty="0" smtClean="0"/>
              <a:t> </a:t>
            </a:r>
            <a:r>
              <a:rPr lang="bg-BG" sz="2400" b="1" dirty="0" smtClean="0">
                <a:solidFill>
                  <a:schemeClr val="accent6">
                    <a:lumMod val="75000"/>
                  </a:schemeClr>
                </a:solidFill>
              </a:rPr>
              <a:t>физични модели;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482" y="4195355"/>
            <a:ext cx="3332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/>
              <a:t>- </a:t>
            </a:r>
            <a:r>
              <a:rPr lang="bg-BG" sz="2400" b="1" dirty="0" smtClean="0">
                <a:solidFill>
                  <a:schemeClr val="accent6">
                    <a:lumMod val="75000"/>
                  </a:schemeClr>
                </a:solidFill>
              </a:rPr>
              <a:t>математични модели.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9363" y="4500155"/>
            <a:ext cx="195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4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r>
              <a:rPr lang="en-US" sz="2400" b="1" dirty="0" smtClean="0"/>
              <a:t> </a:t>
            </a:r>
            <a:r>
              <a:rPr lang="bg-BG" sz="2400" b="1" dirty="0" smtClean="0"/>
              <a:t>Алгоритми</a:t>
            </a:r>
            <a:endParaRPr lang="en-US" sz="2400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68135" y="5421630"/>
            <a:ext cx="520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5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r>
              <a:rPr lang="en-US" sz="2400" b="1" dirty="0" smtClean="0"/>
              <a:t> </a:t>
            </a:r>
            <a:r>
              <a:rPr lang="bg-BG" sz="2400" b="1" dirty="0" smtClean="0"/>
              <a:t>Програми и работа с бази от данни</a:t>
            </a:r>
            <a:endParaRPr lang="en-US" sz="24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942615" y="4800600"/>
            <a:ext cx="4075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/>
              <a:t>-</a:t>
            </a:r>
            <a:r>
              <a:rPr lang="en-US" sz="2400" b="1" dirty="0" smtClean="0"/>
              <a:t> </a:t>
            </a:r>
            <a:r>
              <a:rPr lang="bg-BG" sz="2400" b="1" dirty="0" smtClean="0">
                <a:solidFill>
                  <a:schemeClr val="accent6">
                    <a:lumMod val="75000"/>
                  </a:schemeClr>
                </a:solidFill>
              </a:rPr>
              <a:t>сравняване на секвенции;</a:t>
            </a:r>
            <a:r>
              <a:rPr lang="bg-BG" sz="2400" b="1" dirty="0" smtClean="0"/>
              <a:t>   </a:t>
            </a:r>
            <a:endParaRPr lang="en-US" sz="240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956003" y="5757200"/>
            <a:ext cx="364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/>
              <a:t>-</a:t>
            </a:r>
            <a:r>
              <a:rPr lang="en-US" sz="2400" b="1" dirty="0" smtClean="0"/>
              <a:t> </a:t>
            </a:r>
            <a:r>
              <a:rPr lang="bg-BG" sz="2400" b="1" dirty="0" smtClean="0">
                <a:solidFill>
                  <a:schemeClr val="accent6">
                    <a:lumMod val="75000"/>
                  </a:schemeClr>
                </a:solidFill>
              </a:rPr>
              <a:t>търсене в база от данни;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1486" y="5105400"/>
            <a:ext cx="7855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/>
              <a:t>- </a:t>
            </a:r>
            <a:r>
              <a:rPr lang="bg-BG" sz="2400" b="1" dirty="0" smtClean="0">
                <a:solidFill>
                  <a:schemeClr val="accent6">
                    <a:lumMod val="75000"/>
                  </a:schemeClr>
                </a:solidFill>
              </a:rPr>
              <a:t>предсказване структурата на белтъчни и РНК молекули;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6769" y="6066465"/>
            <a:ext cx="6129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/>
              <a:t>- </a:t>
            </a:r>
            <a:r>
              <a:rPr lang="bg-BG" sz="2400" b="1" dirty="0" smtClean="0">
                <a:solidFill>
                  <a:schemeClr val="accent6">
                    <a:lumMod val="75000"/>
                  </a:schemeClr>
                </a:solidFill>
              </a:rPr>
              <a:t>реконструкция на филогенетични дървета.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31979" y="561975"/>
            <a:ext cx="1875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b="1" dirty="0" smtClean="0">
                <a:solidFill>
                  <a:srgbClr val="FF0000"/>
                </a:solidFill>
              </a:rPr>
              <a:t>ТЕМА -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465730" y="85165"/>
            <a:ext cx="61722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r>
              <a:rPr lang="en-US" sz="2000" b="1" dirty="0" smtClean="0"/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Молекулярна еволюция – </a:t>
            </a:r>
            <a:r>
              <a:rPr lang="bg-BG" sz="2000" b="1" dirty="0" smtClean="0">
                <a:solidFill>
                  <a:srgbClr val="FF0000"/>
                </a:solidFill>
              </a:rPr>
              <a:t>математически модел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6195" y="2355475"/>
            <a:ext cx="5137150" cy="2324100"/>
            <a:chOff x="228600" y="1295400"/>
            <a:chExt cx="5137150" cy="2324100"/>
          </a:xfrm>
        </p:grpSpPr>
        <p:grpSp>
          <p:nvGrpSpPr>
            <p:cNvPr id="7" name="Group 6"/>
            <p:cNvGrpSpPr/>
            <p:nvPr/>
          </p:nvGrpSpPr>
          <p:grpSpPr>
            <a:xfrm>
              <a:off x="228600" y="1295400"/>
              <a:ext cx="5137150" cy="2324100"/>
              <a:chOff x="228600" y="838200"/>
              <a:chExt cx="5137150" cy="2324100"/>
            </a:xfrm>
          </p:grpSpPr>
          <p:pic>
            <p:nvPicPr>
              <p:cNvPr id="195587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8600" y="838200"/>
                <a:ext cx="5137150" cy="2324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565" y="847165"/>
                <a:ext cx="457200" cy="685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114800" y="2445125"/>
              <a:ext cx="228605" cy="450475"/>
              <a:chOff x="4114800" y="2445125"/>
              <a:chExt cx="228605" cy="45047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297686" y="244512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114800" y="28498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4301" y="869575"/>
            <a:ext cx="1245634" cy="141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Straight Connector 15"/>
          <p:cNvCxnSpPr/>
          <p:nvPr/>
        </p:nvCxnSpPr>
        <p:spPr>
          <a:xfrm rot="16200000" flipH="1">
            <a:off x="2974035" y="3207120"/>
            <a:ext cx="1716745" cy="8965"/>
          </a:xfrm>
          <a:prstGeom prst="line">
            <a:avLst/>
          </a:prstGeom>
          <a:ln w="19050">
            <a:solidFill>
              <a:srgbClr val="FFFF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496230" y="3810000"/>
            <a:ext cx="685800" cy="381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8600" y="41148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chemeClr val="bg1"/>
                </a:solidFill>
              </a:rPr>
              <a:t>20%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55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4756150"/>
            <a:ext cx="3625940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8" name="Straight Arrow Connector 47"/>
          <p:cNvCxnSpPr/>
          <p:nvPr/>
        </p:nvCxnSpPr>
        <p:spPr>
          <a:xfrm rot="10800000" flipV="1">
            <a:off x="1905000" y="4038600"/>
            <a:ext cx="1676400" cy="1447800"/>
          </a:xfrm>
          <a:prstGeom prst="straightConnector1">
            <a:avLst/>
          </a:prstGeom>
          <a:ln w="28575">
            <a:solidFill>
              <a:srgbClr val="F608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5400000">
            <a:off x="2362200" y="4038600"/>
            <a:ext cx="1600200" cy="16002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5562601" y="1371600"/>
            <a:ext cx="3200399" cy="2590800"/>
            <a:chOff x="5357753" y="3505200"/>
            <a:chExt cx="3633847" cy="3264653"/>
          </a:xfrm>
        </p:grpSpPr>
        <p:pic>
          <p:nvPicPr>
            <p:cNvPr id="56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 t="3911" r="2518"/>
            <a:stretch>
              <a:fillRect/>
            </a:stretch>
          </p:blipFill>
          <p:spPr bwMode="auto">
            <a:xfrm>
              <a:off x="5943600" y="3505200"/>
              <a:ext cx="3048000" cy="2674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6096002" y="6465053"/>
              <a:ext cx="2590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sz="1400" dirty="0" smtClean="0">
                  <a:ln>
                    <a:solidFill>
                      <a:schemeClr val="tx1"/>
                    </a:solidFill>
                  </a:ln>
                  <a:solidFill>
                    <a:srgbClr val="000066"/>
                  </a:solidFill>
                  <a:latin typeface="Calibri" pitchFamily="34" charset="0"/>
                </a:rPr>
                <a:t>Идентичност на секвенциите</a:t>
              </a:r>
              <a:endParaRPr lang="ru-RU" sz="1400" dirty="0">
                <a:ln>
                  <a:solidFill>
                    <a:schemeClr val="tx1"/>
                  </a:solidFill>
                </a:ln>
                <a:solidFill>
                  <a:srgbClr val="000066"/>
                </a:solidFill>
                <a:latin typeface="Calibri" pitchFamily="34" charset="0"/>
              </a:endParaRPr>
            </a:p>
          </p:txBody>
        </p:sp>
        <p:sp>
          <p:nvSpPr>
            <p:cNvPr id="58" name="Rectangle 16"/>
            <p:cNvSpPr>
              <a:spLocks noChangeArrowheads="1"/>
            </p:cNvSpPr>
            <p:nvPr/>
          </p:nvSpPr>
          <p:spPr bwMode="auto">
            <a:xfrm rot="10800000">
              <a:off x="5357753" y="3808641"/>
              <a:ext cx="304799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/>
              <a:r>
                <a:rPr lang="ru-RU" sz="1400" b="1" dirty="0" smtClean="0">
                  <a:latin typeface="Calibri" pitchFamily="34" charset="0"/>
                </a:rPr>
                <a:t>Идентичност на структурите</a:t>
              </a:r>
              <a:endParaRPr lang="ru-RU" sz="1400" b="1" dirty="0">
                <a:latin typeface="Calibri" pitchFamily="34" charset="0"/>
              </a:endParaRPr>
            </a:p>
          </p:txBody>
        </p:sp>
        <p:sp>
          <p:nvSpPr>
            <p:cNvPr id="59" name="Line 17"/>
            <p:cNvSpPr>
              <a:spLocks noChangeShapeType="1"/>
            </p:cNvSpPr>
            <p:nvPr/>
          </p:nvSpPr>
          <p:spPr bwMode="auto">
            <a:xfrm>
              <a:off x="5764308" y="3657599"/>
              <a:ext cx="0" cy="2286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40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0" name="Line 18"/>
            <p:cNvSpPr>
              <a:spLocks noChangeShapeType="1"/>
            </p:cNvSpPr>
            <p:nvPr/>
          </p:nvSpPr>
          <p:spPr bwMode="auto">
            <a:xfrm>
              <a:off x="6096001" y="6296711"/>
              <a:ext cx="27432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400">
                <a:ln>
                  <a:solidFill>
                    <a:schemeClr val="tx1"/>
                  </a:solidFill>
                </a:ln>
              </a:endParaRPr>
            </a:p>
          </p:txBody>
        </p:sp>
      </p:grpSp>
      <p:cxnSp>
        <p:nvCxnSpPr>
          <p:cNvPr id="67" name="Straight Connector 66"/>
          <p:cNvCxnSpPr/>
          <p:nvPr/>
        </p:nvCxnSpPr>
        <p:spPr>
          <a:xfrm rot="5400000">
            <a:off x="5905497" y="2229973"/>
            <a:ext cx="141194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Left Brace 68"/>
          <p:cNvSpPr/>
          <p:nvPr/>
        </p:nvSpPr>
        <p:spPr>
          <a:xfrm rot="5400000">
            <a:off x="7315200" y="304800"/>
            <a:ext cx="228600" cy="17526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6828717" y="685800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Хомология</a:t>
            </a:r>
            <a:endParaRPr lang="en-US" b="1" dirty="0"/>
          </a:p>
        </p:txBody>
      </p:sp>
      <p:pic>
        <p:nvPicPr>
          <p:cNvPr id="19559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4751295"/>
            <a:ext cx="4038600" cy="2094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" name="Oval 71"/>
          <p:cNvSpPr/>
          <p:nvPr/>
        </p:nvSpPr>
        <p:spPr>
          <a:xfrm>
            <a:off x="4069081" y="315468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rot="16200000" flipH="1">
            <a:off x="3733801" y="4190998"/>
            <a:ext cx="1904998" cy="838201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3657600" y="3962400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3702424" y="3881650"/>
            <a:ext cx="251011" cy="161432"/>
          </a:xfrm>
          <a:custGeom>
            <a:avLst/>
            <a:gdLst>
              <a:gd name="connsiteX0" fmla="*/ 0 w 251011"/>
              <a:gd name="connsiteY0" fmla="*/ 53856 h 161432"/>
              <a:gd name="connsiteX1" fmla="*/ 62752 w 251011"/>
              <a:gd name="connsiteY1" fmla="*/ 44891 h 161432"/>
              <a:gd name="connsiteX2" fmla="*/ 71717 w 251011"/>
              <a:gd name="connsiteY2" fmla="*/ 71785 h 161432"/>
              <a:gd name="connsiteX3" fmla="*/ 80682 w 251011"/>
              <a:gd name="connsiteY3" fmla="*/ 143503 h 161432"/>
              <a:gd name="connsiteX4" fmla="*/ 134470 w 251011"/>
              <a:gd name="connsiteY4" fmla="*/ 152468 h 161432"/>
              <a:gd name="connsiteX5" fmla="*/ 161364 w 251011"/>
              <a:gd name="connsiteY5" fmla="*/ 161432 h 161432"/>
              <a:gd name="connsiteX6" fmla="*/ 179294 w 251011"/>
              <a:gd name="connsiteY6" fmla="*/ 143503 h 161432"/>
              <a:gd name="connsiteX7" fmla="*/ 188258 w 251011"/>
              <a:gd name="connsiteY7" fmla="*/ 116609 h 161432"/>
              <a:gd name="connsiteX8" fmla="*/ 197223 w 251011"/>
              <a:gd name="connsiteY8" fmla="*/ 9032 h 161432"/>
              <a:gd name="connsiteX9" fmla="*/ 224117 w 251011"/>
              <a:gd name="connsiteY9" fmla="*/ 68 h 161432"/>
              <a:gd name="connsiteX10" fmla="*/ 251011 w 251011"/>
              <a:gd name="connsiteY10" fmla="*/ 17997 h 16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1011" h="161432">
                <a:moveTo>
                  <a:pt x="0" y="53856"/>
                </a:moveTo>
                <a:cubicBezTo>
                  <a:pt x="21959" y="39216"/>
                  <a:pt x="33807" y="21735"/>
                  <a:pt x="62752" y="44891"/>
                </a:cubicBezTo>
                <a:cubicBezTo>
                  <a:pt x="70131" y="50794"/>
                  <a:pt x="68729" y="62820"/>
                  <a:pt x="71717" y="71785"/>
                </a:cubicBezTo>
                <a:cubicBezTo>
                  <a:pt x="74705" y="95691"/>
                  <a:pt x="65891" y="124486"/>
                  <a:pt x="80682" y="143503"/>
                </a:cubicBezTo>
                <a:cubicBezTo>
                  <a:pt x="91841" y="157851"/>
                  <a:pt x="116726" y="148525"/>
                  <a:pt x="134470" y="152468"/>
                </a:cubicBezTo>
                <a:cubicBezTo>
                  <a:pt x="143695" y="154518"/>
                  <a:pt x="152399" y="158444"/>
                  <a:pt x="161364" y="161432"/>
                </a:cubicBezTo>
                <a:cubicBezTo>
                  <a:pt x="167341" y="155456"/>
                  <a:pt x="174945" y="150751"/>
                  <a:pt x="179294" y="143503"/>
                </a:cubicBezTo>
                <a:cubicBezTo>
                  <a:pt x="184156" y="135400"/>
                  <a:pt x="187009" y="125976"/>
                  <a:pt x="188258" y="116609"/>
                </a:cubicBezTo>
                <a:cubicBezTo>
                  <a:pt x="193014" y="80941"/>
                  <a:pt x="186641" y="43424"/>
                  <a:pt x="197223" y="9032"/>
                </a:cubicBezTo>
                <a:cubicBezTo>
                  <a:pt x="200002" y="0"/>
                  <a:pt x="215152" y="3056"/>
                  <a:pt x="224117" y="68"/>
                </a:cubicBezTo>
                <a:cubicBezTo>
                  <a:pt x="244160" y="20110"/>
                  <a:pt x="233595" y="17997"/>
                  <a:pt x="251011" y="17997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4043172" y="3098588"/>
            <a:ext cx="458808" cy="377675"/>
          </a:xfrm>
          <a:custGeom>
            <a:avLst/>
            <a:gdLst>
              <a:gd name="connsiteX0" fmla="*/ 107487 w 458808"/>
              <a:gd name="connsiteY0" fmla="*/ 361788 h 377675"/>
              <a:gd name="connsiteX1" fmla="*/ 80593 w 458808"/>
              <a:gd name="connsiteY1" fmla="*/ 343859 h 377675"/>
              <a:gd name="connsiteX2" fmla="*/ 53699 w 458808"/>
              <a:gd name="connsiteY2" fmla="*/ 352824 h 377675"/>
              <a:gd name="connsiteX3" fmla="*/ 26804 w 458808"/>
              <a:gd name="connsiteY3" fmla="*/ 343859 h 377675"/>
              <a:gd name="connsiteX4" fmla="*/ 8875 w 458808"/>
              <a:gd name="connsiteY4" fmla="*/ 316965 h 377675"/>
              <a:gd name="connsiteX5" fmla="*/ 89557 w 458808"/>
              <a:gd name="connsiteY5" fmla="*/ 299036 h 377675"/>
              <a:gd name="connsiteX6" fmla="*/ 116452 w 458808"/>
              <a:gd name="connsiteY6" fmla="*/ 316965 h 377675"/>
              <a:gd name="connsiteX7" fmla="*/ 250922 w 458808"/>
              <a:gd name="connsiteY7" fmla="*/ 343859 h 377675"/>
              <a:gd name="connsiteX8" fmla="*/ 268852 w 458808"/>
              <a:gd name="connsiteY8" fmla="*/ 361788 h 377675"/>
              <a:gd name="connsiteX9" fmla="*/ 331604 w 458808"/>
              <a:gd name="connsiteY9" fmla="*/ 361788 h 377675"/>
              <a:gd name="connsiteX10" fmla="*/ 340569 w 458808"/>
              <a:gd name="connsiteY10" fmla="*/ 272141 h 377675"/>
              <a:gd name="connsiteX11" fmla="*/ 412287 w 458808"/>
              <a:gd name="connsiteY11" fmla="*/ 263177 h 377675"/>
              <a:gd name="connsiteX12" fmla="*/ 376428 w 458808"/>
              <a:gd name="connsiteY12" fmla="*/ 191459 h 377675"/>
              <a:gd name="connsiteX13" fmla="*/ 340569 w 458808"/>
              <a:gd name="connsiteY13" fmla="*/ 200424 h 377675"/>
              <a:gd name="connsiteX14" fmla="*/ 322640 w 458808"/>
              <a:gd name="connsiteY14" fmla="*/ 227318 h 377675"/>
              <a:gd name="connsiteX15" fmla="*/ 277816 w 458808"/>
              <a:gd name="connsiteY15" fmla="*/ 236283 h 377675"/>
              <a:gd name="connsiteX16" fmla="*/ 241957 w 458808"/>
              <a:gd name="connsiteY16" fmla="*/ 227318 h 377675"/>
              <a:gd name="connsiteX17" fmla="*/ 295746 w 458808"/>
              <a:gd name="connsiteY17" fmla="*/ 164565 h 377675"/>
              <a:gd name="connsiteX18" fmla="*/ 304710 w 458808"/>
              <a:gd name="connsiteY18" fmla="*/ 137671 h 377675"/>
              <a:gd name="connsiteX19" fmla="*/ 277816 w 458808"/>
              <a:gd name="connsiteY19" fmla="*/ 83883 h 377675"/>
              <a:gd name="connsiteX20" fmla="*/ 224028 w 458808"/>
              <a:gd name="connsiteY20" fmla="*/ 92847 h 377675"/>
              <a:gd name="connsiteX21" fmla="*/ 170240 w 458808"/>
              <a:gd name="connsiteY21" fmla="*/ 146636 h 377675"/>
              <a:gd name="connsiteX22" fmla="*/ 152310 w 458808"/>
              <a:gd name="connsiteY22" fmla="*/ 164565 h 377675"/>
              <a:gd name="connsiteX23" fmla="*/ 125416 w 458808"/>
              <a:gd name="connsiteY23" fmla="*/ 173530 h 377675"/>
              <a:gd name="connsiteX24" fmla="*/ 71628 w 458808"/>
              <a:gd name="connsiteY24" fmla="*/ 164565 h 377675"/>
              <a:gd name="connsiteX25" fmla="*/ 80593 w 458808"/>
              <a:gd name="connsiteY25" fmla="*/ 137671 h 377675"/>
              <a:gd name="connsiteX26" fmla="*/ 116452 w 458808"/>
              <a:gd name="connsiteY26" fmla="*/ 101812 h 377675"/>
              <a:gd name="connsiteX27" fmla="*/ 125416 w 458808"/>
              <a:gd name="connsiteY27" fmla="*/ 74918 h 377675"/>
              <a:gd name="connsiteX28" fmla="*/ 71628 w 458808"/>
              <a:gd name="connsiteY28" fmla="*/ 12165 h 377675"/>
              <a:gd name="connsiteX29" fmla="*/ 8875 w 458808"/>
              <a:gd name="connsiteY29" fmla="*/ 48024 h 37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8808" h="377675">
                <a:moveTo>
                  <a:pt x="107487" y="361788"/>
                </a:moveTo>
                <a:cubicBezTo>
                  <a:pt x="98522" y="355812"/>
                  <a:pt x="91221" y="345630"/>
                  <a:pt x="80593" y="343859"/>
                </a:cubicBezTo>
                <a:cubicBezTo>
                  <a:pt x="71272" y="342306"/>
                  <a:pt x="63149" y="352824"/>
                  <a:pt x="53699" y="352824"/>
                </a:cubicBezTo>
                <a:cubicBezTo>
                  <a:pt x="44249" y="352824"/>
                  <a:pt x="35769" y="346847"/>
                  <a:pt x="26804" y="343859"/>
                </a:cubicBezTo>
                <a:cubicBezTo>
                  <a:pt x="20828" y="334894"/>
                  <a:pt x="10646" y="327593"/>
                  <a:pt x="8875" y="316965"/>
                </a:cubicBezTo>
                <a:cubicBezTo>
                  <a:pt x="55" y="264040"/>
                  <a:pt x="73230" y="296995"/>
                  <a:pt x="89557" y="299036"/>
                </a:cubicBezTo>
                <a:cubicBezTo>
                  <a:pt x="98522" y="305012"/>
                  <a:pt x="106606" y="312589"/>
                  <a:pt x="116452" y="316965"/>
                </a:cubicBezTo>
                <a:cubicBezTo>
                  <a:pt x="169425" y="340508"/>
                  <a:pt x="189379" y="337021"/>
                  <a:pt x="250922" y="343859"/>
                </a:cubicBezTo>
                <a:cubicBezTo>
                  <a:pt x="256899" y="349835"/>
                  <a:pt x="261604" y="357440"/>
                  <a:pt x="268852" y="361788"/>
                </a:cubicBezTo>
                <a:cubicBezTo>
                  <a:pt x="295331" y="377675"/>
                  <a:pt x="302359" y="369100"/>
                  <a:pt x="331604" y="361788"/>
                </a:cubicBezTo>
                <a:cubicBezTo>
                  <a:pt x="334592" y="331906"/>
                  <a:pt x="321552" y="295384"/>
                  <a:pt x="340569" y="272141"/>
                </a:cubicBezTo>
                <a:cubicBezTo>
                  <a:pt x="355825" y="253495"/>
                  <a:pt x="396422" y="281308"/>
                  <a:pt x="412287" y="263177"/>
                </a:cubicBezTo>
                <a:cubicBezTo>
                  <a:pt x="458808" y="210011"/>
                  <a:pt x="397956" y="198635"/>
                  <a:pt x="376428" y="191459"/>
                </a:cubicBezTo>
                <a:cubicBezTo>
                  <a:pt x="364475" y="194447"/>
                  <a:pt x="350821" y="193590"/>
                  <a:pt x="340569" y="200424"/>
                </a:cubicBezTo>
                <a:cubicBezTo>
                  <a:pt x="331604" y="206400"/>
                  <a:pt x="331995" y="221973"/>
                  <a:pt x="322640" y="227318"/>
                </a:cubicBezTo>
                <a:cubicBezTo>
                  <a:pt x="309410" y="234878"/>
                  <a:pt x="292757" y="233295"/>
                  <a:pt x="277816" y="236283"/>
                </a:cubicBezTo>
                <a:cubicBezTo>
                  <a:pt x="265863" y="233295"/>
                  <a:pt x="245342" y="239165"/>
                  <a:pt x="241957" y="227318"/>
                </a:cubicBezTo>
                <a:cubicBezTo>
                  <a:pt x="225952" y="171299"/>
                  <a:pt x="266215" y="171948"/>
                  <a:pt x="295746" y="164565"/>
                </a:cubicBezTo>
                <a:cubicBezTo>
                  <a:pt x="298734" y="155600"/>
                  <a:pt x="304710" y="147121"/>
                  <a:pt x="304710" y="137671"/>
                </a:cubicBezTo>
                <a:cubicBezTo>
                  <a:pt x="304710" y="104625"/>
                  <a:pt x="296903" y="102969"/>
                  <a:pt x="277816" y="83883"/>
                </a:cubicBezTo>
                <a:cubicBezTo>
                  <a:pt x="259887" y="86871"/>
                  <a:pt x="240286" y="84718"/>
                  <a:pt x="224028" y="92847"/>
                </a:cubicBezTo>
                <a:cubicBezTo>
                  <a:pt x="224021" y="92850"/>
                  <a:pt x="179207" y="137669"/>
                  <a:pt x="170240" y="146636"/>
                </a:cubicBezTo>
                <a:cubicBezTo>
                  <a:pt x="164263" y="152613"/>
                  <a:pt x="160328" y="161892"/>
                  <a:pt x="152310" y="164565"/>
                </a:cubicBezTo>
                <a:lnTo>
                  <a:pt x="125416" y="173530"/>
                </a:lnTo>
                <a:cubicBezTo>
                  <a:pt x="107487" y="170542"/>
                  <a:pt x="85821" y="175920"/>
                  <a:pt x="71628" y="164565"/>
                </a:cubicBezTo>
                <a:cubicBezTo>
                  <a:pt x="64249" y="158662"/>
                  <a:pt x="75100" y="145360"/>
                  <a:pt x="80593" y="137671"/>
                </a:cubicBezTo>
                <a:cubicBezTo>
                  <a:pt x="90418" y="123916"/>
                  <a:pt x="116452" y="101812"/>
                  <a:pt x="116452" y="101812"/>
                </a:cubicBezTo>
                <a:cubicBezTo>
                  <a:pt x="119440" y="92847"/>
                  <a:pt x="125416" y="84368"/>
                  <a:pt x="125416" y="74918"/>
                </a:cubicBezTo>
                <a:cubicBezTo>
                  <a:pt x="125416" y="42982"/>
                  <a:pt x="93794" y="26942"/>
                  <a:pt x="71628" y="12165"/>
                </a:cubicBezTo>
                <a:cubicBezTo>
                  <a:pt x="0" y="22398"/>
                  <a:pt x="8875" y="0"/>
                  <a:pt x="8875" y="48024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/>
          <p:nvPr/>
        </p:nvCxnSpPr>
        <p:spPr>
          <a:xfrm rot="16200000" flipH="1">
            <a:off x="3619500" y="3848100"/>
            <a:ext cx="2819400" cy="1676400"/>
          </a:xfrm>
          <a:prstGeom prst="straightConnector1">
            <a:avLst/>
          </a:prstGeom>
          <a:ln w="28575">
            <a:solidFill>
              <a:srgbClr val="F608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4130" y="802340"/>
            <a:ext cx="2743200" cy="13419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bg-BG" altLang="zh-TW" sz="1400" b="1" dirty="0" smtClean="0">
                <a:solidFill>
                  <a:srgbClr val="FF0000"/>
                </a:solidFill>
                <a:ea typeface="PMingLiU" pitchFamily="18" charset="-120"/>
              </a:rPr>
              <a:t>Зададени са</a:t>
            </a:r>
            <a:r>
              <a:rPr lang="en-US" altLang="zh-TW" sz="1400" b="1" dirty="0" smtClean="0">
                <a:solidFill>
                  <a:srgbClr val="FF0000"/>
                </a:solidFill>
                <a:ea typeface="PMingLiU" pitchFamily="18" charset="-120"/>
              </a:rPr>
              <a:t>:</a:t>
            </a:r>
            <a:r>
              <a:rPr lang="en-US" altLang="zh-TW" sz="1400" b="1" dirty="0" smtClean="0">
                <a:ea typeface="PMingLiU" pitchFamily="18" charset="-120"/>
              </a:rPr>
              <a:t> </a:t>
            </a:r>
            <a:r>
              <a:rPr lang="bg-BG" altLang="zh-TW" sz="1400" b="1" dirty="0" smtClean="0">
                <a:ea typeface="PMingLiU" pitchFamily="18" charset="-120"/>
              </a:rPr>
              <a:t> </a:t>
            </a:r>
            <a:r>
              <a:rPr lang="bg-BG" altLang="zh-TW" sz="1400" dirty="0" smtClean="0">
                <a:ea typeface="PMingLiU" pitchFamily="18" charset="-120"/>
              </a:rPr>
              <a:t>две </a:t>
            </a:r>
            <a:r>
              <a:rPr lang="bg-BG" altLang="zh-TW" sz="1400" b="1" dirty="0" smtClean="0">
                <a:ea typeface="PMingLiU" pitchFamily="18" charset="-120"/>
              </a:rPr>
              <a:t>РНК/ДНК</a:t>
            </a:r>
            <a:r>
              <a:rPr lang="bg-BG" altLang="zh-TW" sz="1400" dirty="0" smtClean="0">
                <a:ea typeface="PMingLiU" pitchFamily="18" charset="-120"/>
              </a:rPr>
              <a:t> или </a:t>
            </a:r>
          </a:p>
          <a:p>
            <a:pPr marL="342900" lvl="0" indent="-342900">
              <a:spcBef>
                <a:spcPct val="20000"/>
              </a:spcBef>
            </a:pPr>
            <a:r>
              <a:rPr lang="bg-BG" altLang="zh-TW" sz="1400" b="1" dirty="0" smtClean="0">
                <a:ea typeface="PMingLiU" pitchFamily="18" charset="-120"/>
              </a:rPr>
              <a:t>белтъчни</a:t>
            </a:r>
            <a:r>
              <a:rPr lang="bg-BG" altLang="zh-TW" sz="1400" dirty="0" smtClean="0">
                <a:ea typeface="PMingLiU" pitchFamily="18" charset="-120"/>
              </a:rPr>
              <a:t> секвенции</a:t>
            </a:r>
            <a:endParaRPr lang="en-US" altLang="zh-TW" sz="1400" dirty="0" smtClean="0">
              <a:ea typeface="PMingLiU" pitchFamily="18" charset="-120"/>
            </a:endParaRPr>
          </a:p>
          <a:p>
            <a:pPr marL="342900" indent="-342900">
              <a:spcBef>
                <a:spcPct val="20000"/>
              </a:spcBef>
            </a:pPr>
            <a:r>
              <a:rPr lang="bg-BG" altLang="zh-TW" sz="1400" b="1" dirty="0" smtClean="0">
                <a:solidFill>
                  <a:srgbClr val="FF0000"/>
                </a:solidFill>
                <a:ea typeface="PMingLiU" pitchFamily="18" charset="-120"/>
              </a:rPr>
              <a:t>Търси се:</a:t>
            </a:r>
            <a:r>
              <a:rPr lang="bg-BG" altLang="zh-TW" sz="1400" b="1" dirty="0" smtClean="0">
                <a:ea typeface="PMingLiU" pitchFamily="18" charset="-120"/>
              </a:rPr>
              <a:t>  </a:t>
            </a:r>
            <a:r>
              <a:rPr lang="bg-BG" altLang="zh-TW" sz="1400" b="1" dirty="0" smtClean="0">
                <a:solidFill>
                  <a:srgbClr val="0070C0"/>
                </a:solidFill>
                <a:ea typeface="PMingLiU" pitchFamily="18" charset="-120"/>
              </a:rPr>
              <a:t>математичен модел </a:t>
            </a:r>
          </a:p>
          <a:p>
            <a:pPr marL="342900" indent="-342900">
              <a:spcBef>
                <a:spcPct val="20000"/>
              </a:spcBef>
            </a:pPr>
            <a:r>
              <a:rPr lang="bg-BG" altLang="zh-TW" sz="1400" b="1" dirty="0" smtClean="0">
                <a:solidFill>
                  <a:srgbClr val="0070C0"/>
                </a:solidFill>
                <a:ea typeface="PMingLiU" pitchFamily="18" charset="-120"/>
              </a:rPr>
              <a:t>и алгоритм</a:t>
            </a:r>
            <a:r>
              <a:rPr lang="en-US" altLang="zh-TW" sz="1400" b="1" dirty="0" smtClean="0">
                <a:solidFill>
                  <a:srgbClr val="0070C0"/>
                </a:solidFill>
                <a:ea typeface="PMingLiU" pitchFamily="18" charset="-120"/>
              </a:rPr>
              <a:t> </a:t>
            </a:r>
            <a:r>
              <a:rPr lang="bg-BG" altLang="zh-TW" sz="1400" b="1" dirty="0" smtClean="0">
                <a:solidFill>
                  <a:srgbClr val="0070C0"/>
                </a:solidFill>
                <a:ea typeface="PMingLiU" pitchFamily="18" charset="-120"/>
              </a:rPr>
              <a:t>за пресмятане и </a:t>
            </a:r>
          </a:p>
          <a:p>
            <a:pPr marL="342900" indent="-342900">
              <a:spcBef>
                <a:spcPct val="20000"/>
              </a:spcBef>
            </a:pPr>
            <a:r>
              <a:rPr lang="bg-BG" altLang="zh-TW" sz="1400" b="1" dirty="0" smtClean="0">
                <a:solidFill>
                  <a:srgbClr val="0070C0"/>
                </a:solidFill>
                <a:ea typeface="PMingLiU" pitchFamily="18" charset="-120"/>
              </a:rPr>
              <a:t>сравнение на подрежданията</a:t>
            </a:r>
            <a:r>
              <a:rPr lang="bg-BG" altLang="zh-TW" sz="1400" dirty="0" smtClean="0">
                <a:ea typeface="PMingLiU" pitchFamily="18" charset="-120"/>
              </a:rPr>
              <a:t>  </a:t>
            </a:r>
          </a:p>
        </p:txBody>
      </p:sp>
      <p:sp>
        <p:nvSpPr>
          <p:cNvPr id="87" name="Left Brace 86"/>
          <p:cNvSpPr/>
          <p:nvPr/>
        </p:nvSpPr>
        <p:spPr>
          <a:xfrm rot="16200000">
            <a:off x="6329085" y="3137645"/>
            <a:ext cx="152400" cy="4572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/>
          <p:nvPr/>
        </p:nvCxnSpPr>
        <p:spPr>
          <a:xfrm rot="5400000">
            <a:off x="5715000" y="3733800"/>
            <a:ext cx="5334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410200" y="4114800"/>
            <a:ext cx="3081549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bg-BG" sz="1400" b="1" dirty="0" smtClean="0">
                <a:solidFill>
                  <a:srgbClr val="FF0000"/>
                </a:solidFill>
              </a:rPr>
              <a:t>Не можем да използваме хомология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943600" y="4392705"/>
            <a:ext cx="3124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The </a:t>
            </a:r>
            <a:r>
              <a:rPr lang="en-US" sz="1000" dirty="0" err="1" smtClean="0"/>
              <a:t>FoldX</a:t>
            </a:r>
            <a:r>
              <a:rPr lang="en-US" sz="1000" dirty="0" smtClean="0"/>
              <a:t> web server: an online force </a:t>
            </a:r>
            <a:r>
              <a:rPr lang="en-US" sz="1000" dirty="0" smtClean="0"/>
              <a:t>field</a:t>
            </a:r>
            <a:r>
              <a:rPr lang="bg-BG" sz="1000" dirty="0" smtClean="0"/>
              <a:t> </a:t>
            </a:r>
            <a:r>
              <a:rPr lang="en-US" sz="1000" dirty="0" smtClean="0"/>
              <a:t>W382–W388 Nucleic Acids Research, 2005, Vol. 33, Web Server issue </a:t>
            </a:r>
            <a:br>
              <a:rPr lang="en-US" sz="1000" dirty="0" smtClean="0"/>
            </a:br>
            <a:r>
              <a:rPr lang="en-US" sz="1000" dirty="0" smtClean="0"/>
              <a:t> </a:t>
            </a:r>
            <a:br>
              <a:rPr lang="en-US" sz="1000" dirty="0" smtClean="0"/>
            </a:br>
            <a:endParaRPr lang="en-US" sz="1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763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541" y="2603500"/>
            <a:ext cx="1600200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23041" y="2603500"/>
            <a:ext cx="15367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763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74141" y="2603500"/>
            <a:ext cx="15113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52400" y="774700"/>
            <a:ext cx="1621919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S   Y   A    P   R</a:t>
            </a:r>
          </a:p>
          <a:p>
            <a:r>
              <a:rPr lang="en-US" dirty="0" err="1" smtClean="0"/>
              <a:t>tcatatgcaccccgt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tcatatgca</a:t>
            </a:r>
            <a:r>
              <a:rPr lang="en-US" b="1" dirty="0" err="1" smtClean="0">
                <a:solidFill>
                  <a:srgbClr val="00B050"/>
                </a:solidFill>
              </a:rPr>
              <a:t>cca</a:t>
            </a:r>
            <a:r>
              <a:rPr lang="en-US" dirty="0" err="1" smtClean="0"/>
              <a:t>cgt</a:t>
            </a:r>
            <a:endParaRPr lang="en-US" dirty="0" smtClean="0"/>
          </a:p>
          <a:p>
            <a:r>
              <a:rPr lang="en-US" dirty="0" smtClean="0"/>
              <a:t>  S   Y    A   P   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38400" y="774700"/>
            <a:ext cx="1610441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S   Y   A    P   R</a:t>
            </a:r>
          </a:p>
          <a:p>
            <a:r>
              <a:rPr lang="en-US" dirty="0" err="1" smtClean="0"/>
              <a:t>tcatatgcaccccgt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tcatatgca</a:t>
            </a:r>
            <a:r>
              <a:rPr lang="en-US" b="1" dirty="0" err="1" smtClean="0">
                <a:solidFill>
                  <a:srgbClr val="FF0000"/>
                </a:solidFill>
              </a:rPr>
              <a:t>tat</a:t>
            </a:r>
            <a:r>
              <a:rPr lang="en-US" dirty="0" err="1" smtClean="0"/>
              <a:t>cgt</a:t>
            </a:r>
            <a:endParaRPr lang="en-US" dirty="0" smtClean="0"/>
          </a:p>
          <a:p>
            <a:r>
              <a:rPr lang="en-US" dirty="0" smtClean="0"/>
              <a:t>  S   Y    A   Y   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09795" y="774700"/>
            <a:ext cx="2210862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S   Y              A    P   R</a:t>
            </a:r>
          </a:p>
          <a:p>
            <a:r>
              <a:rPr lang="en-US" dirty="0" err="1" smtClean="0"/>
              <a:t>Tcatat</a:t>
            </a:r>
            <a:r>
              <a:rPr lang="en-US" dirty="0" smtClean="0"/>
              <a:t>           </a:t>
            </a:r>
            <a:r>
              <a:rPr lang="en-US" dirty="0" err="1" smtClean="0"/>
              <a:t>gcaccccgt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tcatat</a:t>
            </a:r>
            <a:r>
              <a:rPr lang="en-US" b="1" dirty="0" err="1" smtClean="0">
                <a:solidFill>
                  <a:srgbClr val="FF0000"/>
                </a:solidFill>
              </a:rPr>
              <a:t>acgtatgca</a:t>
            </a:r>
            <a:r>
              <a:rPr lang="en-US" b="1" dirty="0" err="1" smtClean="0">
                <a:solidFill>
                  <a:srgbClr val="00B050"/>
                </a:solidFill>
              </a:rPr>
              <a:t>cca</a:t>
            </a:r>
            <a:r>
              <a:rPr lang="en-US" dirty="0" err="1" smtClean="0"/>
              <a:t>cgt</a:t>
            </a:r>
            <a:endParaRPr lang="en-US" dirty="0" smtClean="0"/>
          </a:p>
          <a:p>
            <a:r>
              <a:rPr lang="en-US" dirty="0" smtClean="0"/>
              <a:t>  S   Y    T   Y   A    P   R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23766" y="1255060"/>
            <a:ext cx="15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28571" y="1255060"/>
            <a:ext cx="152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87941" y="788895"/>
            <a:ext cx="304800" cy="144780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91871" y="788895"/>
            <a:ext cx="304800" cy="144780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252061" y="788895"/>
            <a:ext cx="304800" cy="144780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843741" y="797850"/>
            <a:ext cx="304800" cy="144780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148546" y="788880"/>
            <a:ext cx="304800" cy="144780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47901" y="797855"/>
            <a:ext cx="304800" cy="1447800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926141" y="3352800"/>
            <a:ext cx="381000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297306" y="3352800"/>
            <a:ext cx="381000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0400" y="1528470"/>
            <a:ext cx="194904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Freeform 37"/>
          <p:cNvSpPr/>
          <p:nvPr/>
        </p:nvSpPr>
        <p:spPr>
          <a:xfrm>
            <a:off x="7551270" y="2667000"/>
            <a:ext cx="445426" cy="340659"/>
          </a:xfrm>
          <a:custGeom>
            <a:avLst/>
            <a:gdLst>
              <a:gd name="connsiteX0" fmla="*/ 167342 w 445426"/>
              <a:gd name="connsiteY0" fmla="*/ 340659 h 340659"/>
              <a:gd name="connsiteX1" fmla="*/ 158377 w 445426"/>
              <a:gd name="connsiteY1" fmla="*/ 313764 h 340659"/>
              <a:gd name="connsiteX2" fmla="*/ 131483 w 445426"/>
              <a:gd name="connsiteY2" fmla="*/ 295835 h 340659"/>
              <a:gd name="connsiteX3" fmla="*/ 32871 w 445426"/>
              <a:gd name="connsiteY3" fmla="*/ 277906 h 340659"/>
              <a:gd name="connsiteX4" fmla="*/ 14942 w 445426"/>
              <a:gd name="connsiteY4" fmla="*/ 259976 h 340659"/>
              <a:gd name="connsiteX5" fmla="*/ 14942 w 445426"/>
              <a:gd name="connsiteY5" fmla="*/ 206188 h 340659"/>
              <a:gd name="connsiteX6" fmla="*/ 41836 w 445426"/>
              <a:gd name="connsiteY6" fmla="*/ 197223 h 340659"/>
              <a:gd name="connsiteX7" fmla="*/ 86659 w 445426"/>
              <a:gd name="connsiteY7" fmla="*/ 206188 h 340659"/>
              <a:gd name="connsiteX8" fmla="*/ 113554 w 445426"/>
              <a:gd name="connsiteY8" fmla="*/ 224117 h 340659"/>
              <a:gd name="connsiteX9" fmla="*/ 185271 w 445426"/>
              <a:gd name="connsiteY9" fmla="*/ 215153 h 340659"/>
              <a:gd name="connsiteX10" fmla="*/ 274918 w 445426"/>
              <a:gd name="connsiteY10" fmla="*/ 215153 h 340659"/>
              <a:gd name="connsiteX11" fmla="*/ 283883 w 445426"/>
              <a:gd name="connsiteY11" fmla="*/ 242047 h 340659"/>
              <a:gd name="connsiteX12" fmla="*/ 328706 w 445426"/>
              <a:gd name="connsiteY12" fmla="*/ 277906 h 340659"/>
              <a:gd name="connsiteX13" fmla="*/ 346636 w 445426"/>
              <a:gd name="connsiteY13" fmla="*/ 295835 h 340659"/>
              <a:gd name="connsiteX14" fmla="*/ 418354 w 445426"/>
              <a:gd name="connsiteY14" fmla="*/ 268941 h 340659"/>
              <a:gd name="connsiteX15" fmla="*/ 427318 w 445426"/>
              <a:gd name="connsiteY15" fmla="*/ 161364 h 340659"/>
              <a:gd name="connsiteX16" fmla="*/ 409389 w 445426"/>
              <a:gd name="connsiteY16" fmla="*/ 134470 h 340659"/>
              <a:gd name="connsiteX17" fmla="*/ 355601 w 445426"/>
              <a:gd name="connsiteY17" fmla="*/ 116541 h 340659"/>
              <a:gd name="connsiteX18" fmla="*/ 292848 w 445426"/>
              <a:gd name="connsiteY18" fmla="*/ 98611 h 340659"/>
              <a:gd name="connsiteX19" fmla="*/ 283883 w 445426"/>
              <a:gd name="connsiteY19" fmla="*/ 35859 h 340659"/>
              <a:gd name="connsiteX20" fmla="*/ 319742 w 445426"/>
              <a:gd name="connsiteY20" fmla="*/ 0 h 340659"/>
              <a:gd name="connsiteX21" fmla="*/ 364565 w 445426"/>
              <a:gd name="connsiteY21" fmla="*/ 8964 h 340659"/>
              <a:gd name="connsiteX22" fmla="*/ 400424 w 445426"/>
              <a:gd name="connsiteY22" fmla="*/ 17929 h 340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5426" h="340659">
                <a:moveTo>
                  <a:pt x="167342" y="340659"/>
                </a:moveTo>
                <a:cubicBezTo>
                  <a:pt x="164354" y="331694"/>
                  <a:pt x="164280" y="321143"/>
                  <a:pt x="158377" y="313764"/>
                </a:cubicBezTo>
                <a:cubicBezTo>
                  <a:pt x="151646" y="305351"/>
                  <a:pt x="141120" y="300653"/>
                  <a:pt x="131483" y="295835"/>
                </a:cubicBezTo>
                <a:cubicBezTo>
                  <a:pt x="103842" y="282015"/>
                  <a:pt x="57599" y="280997"/>
                  <a:pt x="32871" y="277906"/>
                </a:cubicBezTo>
                <a:cubicBezTo>
                  <a:pt x="26895" y="271929"/>
                  <a:pt x="19290" y="267224"/>
                  <a:pt x="14942" y="259976"/>
                </a:cubicBezTo>
                <a:cubicBezTo>
                  <a:pt x="5977" y="245034"/>
                  <a:pt x="0" y="221130"/>
                  <a:pt x="14942" y="206188"/>
                </a:cubicBezTo>
                <a:cubicBezTo>
                  <a:pt x="21624" y="199506"/>
                  <a:pt x="32871" y="200211"/>
                  <a:pt x="41836" y="197223"/>
                </a:cubicBezTo>
                <a:cubicBezTo>
                  <a:pt x="56777" y="200211"/>
                  <a:pt x="72392" y="200838"/>
                  <a:pt x="86659" y="206188"/>
                </a:cubicBezTo>
                <a:cubicBezTo>
                  <a:pt x="96747" y="209971"/>
                  <a:pt x="102824" y="223142"/>
                  <a:pt x="113554" y="224117"/>
                </a:cubicBezTo>
                <a:cubicBezTo>
                  <a:pt x="137547" y="226298"/>
                  <a:pt x="161365" y="218141"/>
                  <a:pt x="185271" y="215153"/>
                </a:cubicBezTo>
                <a:cubicBezTo>
                  <a:pt x="218391" y="204113"/>
                  <a:pt x="233713" y="194550"/>
                  <a:pt x="274918" y="215153"/>
                </a:cubicBezTo>
                <a:cubicBezTo>
                  <a:pt x="283370" y="219379"/>
                  <a:pt x="279657" y="233595"/>
                  <a:pt x="283883" y="242047"/>
                </a:cubicBezTo>
                <a:cubicBezTo>
                  <a:pt x="300103" y="274487"/>
                  <a:pt x="297687" y="267566"/>
                  <a:pt x="328706" y="277906"/>
                </a:cubicBezTo>
                <a:cubicBezTo>
                  <a:pt x="334683" y="283882"/>
                  <a:pt x="338249" y="294787"/>
                  <a:pt x="346636" y="295835"/>
                </a:cubicBezTo>
                <a:cubicBezTo>
                  <a:pt x="392654" y="301587"/>
                  <a:pt x="395061" y="292233"/>
                  <a:pt x="418354" y="268941"/>
                </a:cubicBezTo>
                <a:cubicBezTo>
                  <a:pt x="435756" y="216735"/>
                  <a:pt x="445426" y="215688"/>
                  <a:pt x="427318" y="161364"/>
                </a:cubicBezTo>
                <a:cubicBezTo>
                  <a:pt x="423911" y="151143"/>
                  <a:pt x="418525" y="140180"/>
                  <a:pt x="409389" y="134470"/>
                </a:cubicBezTo>
                <a:cubicBezTo>
                  <a:pt x="393363" y="124453"/>
                  <a:pt x="373530" y="122517"/>
                  <a:pt x="355601" y="116541"/>
                </a:cubicBezTo>
                <a:cubicBezTo>
                  <a:pt x="317016" y="103679"/>
                  <a:pt x="337876" y="109869"/>
                  <a:pt x="292848" y="98611"/>
                </a:cubicBezTo>
                <a:cubicBezTo>
                  <a:pt x="289860" y="77694"/>
                  <a:pt x="278323" y="56244"/>
                  <a:pt x="283883" y="35859"/>
                </a:cubicBezTo>
                <a:cubicBezTo>
                  <a:pt x="288331" y="19551"/>
                  <a:pt x="319742" y="0"/>
                  <a:pt x="319742" y="0"/>
                </a:cubicBezTo>
                <a:cubicBezTo>
                  <a:pt x="334683" y="2988"/>
                  <a:pt x="349783" y="5269"/>
                  <a:pt x="364565" y="8964"/>
                </a:cubicBezTo>
                <a:cubicBezTo>
                  <a:pt x="404206" y="18874"/>
                  <a:pt x="378875" y="17929"/>
                  <a:pt x="400424" y="17929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20000" y="28194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30670" y="288663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848600" y="2743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rot="5400000" flipH="1" flipV="1">
            <a:off x="-495300" y="5600700"/>
            <a:ext cx="16002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04800" y="5867400"/>
            <a:ext cx="7391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304800" y="5042648"/>
            <a:ext cx="6858000" cy="1425387"/>
          </a:xfrm>
          <a:custGeom>
            <a:avLst/>
            <a:gdLst>
              <a:gd name="connsiteX0" fmla="*/ 0 w 5531224"/>
              <a:gd name="connsiteY0" fmla="*/ 667870 h 1425387"/>
              <a:gd name="connsiteX1" fmla="*/ 268941 w 5531224"/>
              <a:gd name="connsiteY1" fmla="*/ 649940 h 1425387"/>
              <a:gd name="connsiteX2" fmla="*/ 403412 w 5531224"/>
              <a:gd name="connsiteY2" fmla="*/ 605117 h 1425387"/>
              <a:gd name="connsiteX3" fmla="*/ 457200 w 5531224"/>
              <a:gd name="connsiteY3" fmla="*/ 470646 h 1425387"/>
              <a:gd name="connsiteX4" fmla="*/ 519953 w 5531224"/>
              <a:gd name="connsiteY4" fmla="*/ 506505 h 1425387"/>
              <a:gd name="connsiteX5" fmla="*/ 609600 w 5531224"/>
              <a:gd name="connsiteY5" fmla="*/ 345140 h 1425387"/>
              <a:gd name="connsiteX6" fmla="*/ 663388 w 5531224"/>
              <a:gd name="connsiteY6" fmla="*/ 372034 h 1425387"/>
              <a:gd name="connsiteX7" fmla="*/ 824753 w 5531224"/>
              <a:gd name="connsiteY7" fmla="*/ 246528 h 1425387"/>
              <a:gd name="connsiteX8" fmla="*/ 986118 w 5531224"/>
              <a:gd name="connsiteY8" fmla="*/ 596152 h 1425387"/>
              <a:gd name="connsiteX9" fmla="*/ 1093694 w 5531224"/>
              <a:gd name="connsiteY9" fmla="*/ 497540 h 1425387"/>
              <a:gd name="connsiteX10" fmla="*/ 1371600 w 5531224"/>
              <a:gd name="connsiteY10" fmla="*/ 1026458 h 1425387"/>
              <a:gd name="connsiteX11" fmla="*/ 1506071 w 5531224"/>
              <a:gd name="connsiteY11" fmla="*/ 1008528 h 1425387"/>
              <a:gd name="connsiteX12" fmla="*/ 1649506 w 5531224"/>
              <a:gd name="connsiteY12" fmla="*/ 1017493 h 1425387"/>
              <a:gd name="connsiteX13" fmla="*/ 1712259 w 5531224"/>
              <a:gd name="connsiteY13" fmla="*/ 1142999 h 1425387"/>
              <a:gd name="connsiteX14" fmla="*/ 1873624 w 5531224"/>
              <a:gd name="connsiteY14" fmla="*/ 1394011 h 1425387"/>
              <a:gd name="connsiteX15" fmla="*/ 1981200 w 5531224"/>
              <a:gd name="connsiteY15" fmla="*/ 1331258 h 1425387"/>
              <a:gd name="connsiteX16" fmla="*/ 2043953 w 5531224"/>
              <a:gd name="connsiteY16" fmla="*/ 1394011 h 1425387"/>
              <a:gd name="connsiteX17" fmla="*/ 2223247 w 5531224"/>
              <a:gd name="connsiteY17" fmla="*/ 1142999 h 1425387"/>
              <a:gd name="connsiteX18" fmla="*/ 2339788 w 5531224"/>
              <a:gd name="connsiteY18" fmla="*/ 1134034 h 1425387"/>
              <a:gd name="connsiteX19" fmla="*/ 2528047 w 5531224"/>
              <a:gd name="connsiteY19" fmla="*/ 900952 h 1425387"/>
              <a:gd name="connsiteX20" fmla="*/ 2671482 w 5531224"/>
              <a:gd name="connsiteY20" fmla="*/ 900952 h 1425387"/>
              <a:gd name="connsiteX21" fmla="*/ 2850776 w 5531224"/>
              <a:gd name="connsiteY21" fmla="*/ 300317 h 1425387"/>
              <a:gd name="connsiteX22" fmla="*/ 3065929 w 5531224"/>
              <a:gd name="connsiteY22" fmla="*/ 219634 h 1425387"/>
              <a:gd name="connsiteX23" fmla="*/ 3200400 w 5531224"/>
              <a:gd name="connsiteY23" fmla="*/ 31376 h 1425387"/>
              <a:gd name="connsiteX24" fmla="*/ 3334871 w 5531224"/>
              <a:gd name="connsiteY24" fmla="*/ 407893 h 1425387"/>
              <a:gd name="connsiteX25" fmla="*/ 3532094 w 5531224"/>
              <a:gd name="connsiteY25" fmla="*/ 407893 h 1425387"/>
              <a:gd name="connsiteX26" fmla="*/ 3603812 w 5531224"/>
              <a:gd name="connsiteY26" fmla="*/ 667870 h 1425387"/>
              <a:gd name="connsiteX27" fmla="*/ 3747247 w 5531224"/>
              <a:gd name="connsiteY27" fmla="*/ 676834 h 1425387"/>
              <a:gd name="connsiteX28" fmla="*/ 3890682 w 5531224"/>
              <a:gd name="connsiteY28" fmla="*/ 1071281 h 1425387"/>
              <a:gd name="connsiteX29" fmla="*/ 3989294 w 5531224"/>
              <a:gd name="connsiteY29" fmla="*/ 1089211 h 1425387"/>
              <a:gd name="connsiteX30" fmla="*/ 4105835 w 5531224"/>
              <a:gd name="connsiteY30" fmla="*/ 676834 h 1425387"/>
              <a:gd name="connsiteX31" fmla="*/ 4177553 w 5531224"/>
              <a:gd name="connsiteY31" fmla="*/ 766481 h 1425387"/>
              <a:gd name="connsiteX32" fmla="*/ 4249271 w 5531224"/>
              <a:gd name="connsiteY32" fmla="*/ 587187 h 1425387"/>
              <a:gd name="connsiteX33" fmla="*/ 4401671 w 5531224"/>
              <a:gd name="connsiteY33" fmla="*/ 1008528 h 1425387"/>
              <a:gd name="connsiteX34" fmla="*/ 4554071 w 5531224"/>
              <a:gd name="connsiteY34" fmla="*/ 1008528 h 1425387"/>
              <a:gd name="connsiteX35" fmla="*/ 4706471 w 5531224"/>
              <a:gd name="connsiteY35" fmla="*/ 1259540 h 1425387"/>
              <a:gd name="connsiteX36" fmla="*/ 4823012 w 5531224"/>
              <a:gd name="connsiteY36" fmla="*/ 1268505 h 1425387"/>
              <a:gd name="connsiteX37" fmla="*/ 5020235 w 5531224"/>
              <a:gd name="connsiteY37" fmla="*/ 865093 h 1425387"/>
              <a:gd name="connsiteX38" fmla="*/ 5127812 w 5531224"/>
              <a:gd name="connsiteY38" fmla="*/ 874058 h 1425387"/>
              <a:gd name="connsiteX39" fmla="*/ 5342965 w 5531224"/>
              <a:gd name="connsiteY39" fmla="*/ 237564 h 1425387"/>
              <a:gd name="connsiteX40" fmla="*/ 5423647 w 5531224"/>
              <a:gd name="connsiteY40" fmla="*/ 282387 h 1425387"/>
              <a:gd name="connsiteX41" fmla="*/ 5531224 w 5531224"/>
              <a:gd name="connsiteY41" fmla="*/ 138952 h 142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531224" h="1425387">
                <a:moveTo>
                  <a:pt x="0" y="667870"/>
                </a:moveTo>
                <a:cubicBezTo>
                  <a:pt x="100853" y="664134"/>
                  <a:pt x="201706" y="660399"/>
                  <a:pt x="268941" y="649940"/>
                </a:cubicBezTo>
                <a:cubicBezTo>
                  <a:pt x="336176" y="639481"/>
                  <a:pt x="372036" y="634999"/>
                  <a:pt x="403412" y="605117"/>
                </a:cubicBezTo>
                <a:cubicBezTo>
                  <a:pt x="434788" y="575235"/>
                  <a:pt x="437777" y="487081"/>
                  <a:pt x="457200" y="470646"/>
                </a:cubicBezTo>
                <a:cubicBezTo>
                  <a:pt x="476624" y="454211"/>
                  <a:pt x="494553" y="527423"/>
                  <a:pt x="519953" y="506505"/>
                </a:cubicBezTo>
                <a:cubicBezTo>
                  <a:pt x="545353" y="485587"/>
                  <a:pt x="585694" y="367552"/>
                  <a:pt x="609600" y="345140"/>
                </a:cubicBezTo>
                <a:cubicBezTo>
                  <a:pt x="633506" y="322728"/>
                  <a:pt x="627529" y="388469"/>
                  <a:pt x="663388" y="372034"/>
                </a:cubicBezTo>
                <a:cubicBezTo>
                  <a:pt x="699247" y="355599"/>
                  <a:pt x="770965" y="209175"/>
                  <a:pt x="824753" y="246528"/>
                </a:cubicBezTo>
                <a:cubicBezTo>
                  <a:pt x="878541" y="283881"/>
                  <a:pt x="941295" y="554317"/>
                  <a:pt x="986118" y="596152"/>
                </a:cubicBezTo>
                <a:cubicBezTo>
                  <a:pt x="1030941" y="637987"/>
                  <a:pt x="1029447" y="425822"/>
                  <a:pt x="1093694" y="497540"/>
                </a:cubicBezTo>
                <a:cubicBezTo>
                  <a:pt x="1157941" y="569258"/>
                  <a:pt x="1302871" y="941293"/>
                  <a:pt x="1371600" y="1026458"/>
                </a:cubicBezTo>
                <a:cubicBezTo>
                  <a:pt x="1440330" y="1111623"/>
                  <a:pt x="1459753" y="1010022"/>
                  <a:pt x="1506071" y="1008528"/>
                </a:cubicBezTo>
                <a:cubicBezTo>
                  <a:pt x="1552389" y="1007034"/>
                  <a:pt x="1615141" y="995081"/>
                  <a:pt x="1649506" y="1017493"/>
                </a:cubicBezTo>
                <a:cubicBezTo>
                  <a:pt x="1683871" y="1039905"/>
                  <a:pt x="1674906" y="1080246"/>
                  <a:pt x="1712259" y="1142999"/>
                </a:cubicBezTo>
                <a:cubicBezTo>
                  <a:pt x="1749612" y="1205752"/>
                  <a:pt x="1828801" y="1362635"/>
                  <a:pt x="1873624" y="1394011"/>
                </a:cubicBezTo>
                <a:cubicBezTo>
                  <a:pt x="1918447" y="1425387"/>
                  <a:pt x="1952812" y="1331258"/>
                  <a:pt x="1981200" y="1331258"/>
                </a:cubicBezTo>
                <a:cubicBezTo>
                  <a:pt x="2009588" y="1331258"/>
                  <a:pt x="2003612" y="1425387"/>
                  <a:pt x="2043953" y="1394011"/>
                </a:cubicBezTo>
                <a:cubicBezTo>
                  <a:pt x="2084294" y="1362635"/>
                  <a:pt x="2173941" y="1186329"/>
                  <a:pt x="2223247" y="1142999"/>
                </a:cubicBezTo>
                <a:cubicBezTo>
                  <a:pt x="2272553" y="1099670"/>
                  <a:pt x="2288988" y="1174375"/>
                  <a:pt x="2339788" y="1134034"/>
                </a:cubicBezTo>
                <a:cubicBezTo>
                  <a:pt x="2390588" y="1093693"/>
                  <a:pt x="2472765" y="939799"/>
                  <a:pt x="2528047" y="900952"/>
                </a:cubicBezTo>
                <a:cubicBezTo>
                  <a:pt x="2583329" y="862105"/>
                  <a:pt x="2617694" y="1001058"/>
                  <a:pt x="2671482" y="900952"/>
                </a:cubicBezTo>
                <a:cubicBezTo>
                  <a:pt x="2725270" y="800846"/>
                  <a:pt x="2785035" y="413870"/>
                  <a:pt x="2850776" y="300317"/>
                </a:cubicBezTo>
                <a:cubicBezTo>
                  <a:pt x="2916517" y="186764"/>
                  <a:pt x="3007658" y="264458"/>
                  <a:pt x="3065929" y="219634"/>
                </a:cubicBezTo>
                <a:cubicBezTo>
                  <a:pt x="3124200" y="174811"/>
                  <a:pt x="3155576" y="0"/>
                  <a:pt x="3200400" y="31376"/>
                </a:cubicBezTo>
                <a:cubicBezTo>
                  <a:pt x="3245224" y="62753"/>
                  <a:pt x="3279589" y="345140"/>
                  <a:pt x="3334871" y="407893"/>
                </a:cubicBezTo>
                <a:cubicBezTo>
                  <a:pt x="3390153" y="470646"/>
                  <a:pt x="3487270" y="364563"/>
                  <a:pt x="3532094" y="407893"/>
                </a:cubicBezTo>
                <a:cubicBezTo>
                  <a:pt x="3576918" y="451223"/>
                  <a:pt x="3567953" y="623047"/>
                  <a:pt x="3603812" y="667870"/>
                </a:cubicBezTo>
                <a:cubicBezTo>
                  <a:pt x="3639671" y="712693"/>
                  <a:pt x="3699435" y="609599"/>
                  <a:pt x="3747247" y="676834"/>
                </a:cubicBezTo>
                <a:cubicBezTo>
                  <a:pt x="3795059" y="744069"/>
                  <a:pt x="3850341" y="1002552"/>
                  <a:pt x="3890682" y="1071281"/>
                </a:cubicBezTo>
                <a:cubicBezTo>
                  <a:pt x="3931023" y="1140010"/>
                  <a:pt x="3953435" y="1154952"/>
                  <a:pt x="3989294" y="1089211"/>
                </a:cubicBezTo>
                <a:cubicBezTo>
                  <a:pt x="4025153" y="1023470"/>
                  <a:pt x="4074459" y="730622"/>
                  <a:pt x="4105835" y="676834"/>
                </a:cubicBezTo>
                <a:cubicBezTo>
                  <a:pt x="4137211" y="623046"/>
                  <a:pt x="4153647" y="781422"/>
                  <a:pt x="4177553" y="766481"/>
                </a:cubicBezTo>
                <a:cubicBezTo>
                  <a:pt x="4201459" y="751540"/>
                  <a:pt x="4211918" y="546846"/>
                  <a:pt x="4249271" y="587187"/>
                </a:cubicBezTo>
                <a:cubicBezTo>
                  <a:pt x="4286624" y="627528"/>
                  <a:pt x="4350871" y="938305"/>
                  <a:pt x="4401671" y="1008528"/>
                </a:cubicBezTo>
                <a:cubicBezTo>
                  <a:pt x="4452471" y="1078751"/>
                  <a:pt x="4503271" y="966693"/>
                  <a:pt x="4554071" y="1008528"/>
                </a:cubicBezTo>
                <a:cubicBezTo>
                  <a:pt x="4604871" y="1050363"/>
                  <a:pt x="4661647" y="1216210"/>
                  <a:pt x="4706471" y="1259540"/>
                </a:cubicBezTo>
                <a:cubicBezTo>
                  <a:pt x="4751295" y="1302870"/>
                  <a:pt x="4770718" y="1334246"/>
                  <a:pt x="4823012" y="1268505"/>
                </a:cubicBezTo>
                <a:cubicBezTo>
                  <a:pt x="4875306" y="1202764"/>
                  <a:pt x="4969435" y="930834"/>
                  <a:pt x="5020235" y="865093"/>
                </a:cubicBezTo>
                <a:cubicBezTo>
                  <a:pt x="5071035" y="799352"/>
                  <a:pt x="5074024" y="978646"/>
                  <a:pt x="5127812" y="874058"/>
                </a:cubicBezTo>
                <a:cubicBezTo>
                  <a:pt x="5181600" y="769470"/>
                  <a:pt x="5293659" y="336176"/>
                  <a:pt x="5342965" y="237564"/>
                </a:cubicBezTo>
                <a:cubicBezTo>
                  <a:pt x="5392271" y="138952"/>
                  <a:pt x="5392271" y="298822"/>
                  <a:pt x="5423647" y="282387"/>
                </a:cubicBezTo>
                <a:cubicBezTo>
                  <a:pt x="5455023" y="265952"/>
                  <a:pt x="5493123" y="202452"/>
                  <a:pt x="5531224" y="138952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62000" y="5378825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048000" y="597946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62600" y="5791200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13765" y="5943600"/>
            <a:ext cx="7915835" cy="3137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04800" y="6145305"/>
            <a:ext cx="7848600" cy="2689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313760" y="5486400"/>
            <a:ext cx="7915840" cy="358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762000" y="5715000"/>
            <a:ext cx="304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048000" y="6019800"/>
            <a:ext cx="304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 flipH="1">
            <a:off x="5638800" y="5912225"/>
            <a:ext cx="152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5400000" flipH="1" flipV="1">
            <a:off x="7277894" y="5752306"/>
            <a:ext cx="1600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63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7903103" y="5297427"/>
            <a:ext cx="141499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" name="TextBox 77"/>
          <p:cNvSpPr txBox="1"/>
          <p:nvPr/>
        </p:nvSpPr>
        <p:spPr>
          <a:xfrm>
            <a:off x="3810000" y="6400800"/>
            <a:ext cx="83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Време</a:t>
            </a:r>
            <a:endParaRPr lang="en-US" b="1" dirty="0"/>
          </a:p>
        </p:txBody>
      </p:sp>
      <p:sp>
        <p:nvSpPr>
          <p:cNvPr id="79" name="TextBox 78"/>
          <p:cNvSpPr txBox="1"/>
          <p:nvPr/>
        </p:nvSpPr>
        <p:spPr>
          <a:xfrm rot="16200000">
            <a:off x="-735184" y="5482266"/>
            <a:ext cx="1723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b="1" dirty="0" smtClean="0">
                <a:solidFill>
                  <a:schemeClr val="bg1"/>
                </a:solidFill>
              </a:rPr>
              <a:t>Честоти на мутации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 rot="16200000">
            <a:off x="7411708" y="5641643"/>
            <a:ext cx="95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>
                <a:solidFill>
                  <a:schemeClr val="bg1"/>
                </a:solidFill>
              </a:rPr>
              <a:t>Честоти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83542" y="6414265"/>
            <a:ext cx="1214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chemeClr val="bg1"/>
                </a:solidFill>
              </a:rPr>
              <a:t>Равновестно</a:t>
            </a:r>
          </a:p>
          <a:p>
            <a:pPr algn="ctr"/>
            <a:r>
              <a:rPr lang="bg-BG" sz="1200" b="1" dirty="0" smtClean="0">
                <a:solidFill>
                  <a:schemeClr val="bg1"/>
                </a:solidFill>
              </a:rPr>
              <a:t>разпределение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52400" y="85165"/>
            <a:ext cx="61722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r>
              <a:rPr lang="en-US" sz="2000" b="1" dirty="0" smtClean="0"/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Молекулярна еволюция – </a:t>
            </a:r>
            <a:r>
              <a:rPr lang="bg-BG" sz="2000" b="1" dirty="0" smtClean="0">
                <a:solidFill>
                  <a:srgbClr val="FF0000"/>
                </a:solidFill>
              </a:rPr>
              <a:t>математически модел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97640" name="Object 8"/>
          <p:cNvGraphicFramePr>
            <a:graphicFrameLocks noChangeAspect="1"/>
          </p:cNvGraphicFramePr>
          <p:nvPr/>
        </p:nvGraphicFramePr>
        <p:xfrm>
          <a:off x="427038" y="4648200"/>
          <a:ext cx="476250" cy="368300"/>
        </p:xfrm>
        <a:graphic>
          <a:graphicData uri="http://schemas.openxmlformats.org/presentationml/2006/ole">
            <p:oleObj spid="_x0000_s197640" name="Equation" r:id="rId9" imgW="279360" imgH="215640" progId="Equation.3">
              <p:embed/>
            </p:oleObj>
          </a:graphicData>
        </a:graphic>
      </p:graphicFrame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34687"/>
            <a:ext cx="1245634" cy="141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5" name="Straight Connector 84"/>
          <p:cNvCxnSpPr/>
          <p:nvPr/>
        </p:nvCxnSpPr>
        <p:spPr>
          <a:xfrm rot="5400000">
            <a:off x="7028328" y="2268072"/>
            <a:ext cx="1488145" cy="0"/>
          </a:xfrm>
          <a:prstGeom prst="line">
            <a:avLst/>
          </a:prstGeom>
          <a:ln w="19050">
            <a:solidFill>
              <a:srgbClr val="FFFF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7641" name="Object 9"/>
          <p:cNvGraphicFramePr>
            <a:graphicFrameLocks noChangeAspect="1"/>
          </p:cNvGraphicFramePr>
          <p:nvPr/>
        </p:nvGraphicFramePr>
        <p:xfrm>
          <a:off x="838200" y="2309813"/>
          <a:ext cx="150812" cy="280987"/>
        </p:xfrm>
        <a:graphic>
          <a:graphicData uri="http://schemas.openxmlformats.org/presentationml/2006/ole">
            <p:oleObj spid="_x0000_s197641" name="Equation" r:id="rId11" imgW="88560" imgH="164880" progId="Equation.3">
              <p:embed/>
            </p:oleObj>
          </a:graphicData>
        </a:graphic>
      </p:graphicFrame>
      <p:graphicFrame>
        <p:nvGraphicFramePr>
          <p:cNvPr id="197642" name="Object 10"/>
          <p:cNvGraphicFramePr>
            <a:graphicFrameLocks noChangeAspect="1"/>
          </p:cNvGraphicFramePr>
          <p:nvPr/>
        </p:nvGraphicFramePr>
        <p:xfrm>
          <a:off x="4256088" y="2874963"/>
          <a:ext cx="412750" cy="411162"/>
        </p:xfrm>
        <a:graphic>
          <a:graphicData uri="http://schemas.openxmlformats.org/presentationml/2006/ole">
            <p:oleObj spid="_x0000_s197642" name="Equation" r:id="rId12" imgW="241200" imgH="241200" progId="Equation.3">
              <p:embed/>
            </p:oleObj>
          </a:graphicData>
        </a:graphic>
      </p:graphicFrame>
      <p:graphicFrame>
        <p:nvGraphicFramePr>
          <p:cNvPr id="197643" name="Object 11"/>
          <p:cNvGraphicFramePr>
            <a:graphicFrameLocks noChangeAspect="1"/>
          </p:cNvGraphicFramePr>
          <p:nvPr/>
        </p:nvGraphicFramePr>
        <p:xfrm>
          <a:off x="3168650" y="2298700"/>
          <a:ext cx="215900" cy="323850"/>
        </p:xfrm>
        <a:graphic>
          <a:graphicData uri="http://schemas.openxmlformats.org/presentationml/2006/ole">
            <p:oleObj spid="_x0000_s197643" name="Equation" r:id="rId13" imgW="126720" imgH="190440" progId="Equation.3">
              <p:embed/>
            </p:oleObj>
          </a:graphicData>
        </a:graphic>
      </p:graphicFrame>
      <p:graphicFrame>
        <p:nvGraphicFramePr>
          <p:cNvPr id="197644" name="Object 12"/>
          <p:cNvGraphicFramePr>
            <a:graphicFrameLocks noChangeAspect="1"/>
          </p:cNvGraphicFramePr>
          <p:nvPr/>
        </p:nvGraphicFramePr>
        <p:xfrm>
          <a:off x="5638800" y="2324100"/>
          <a:ext cx="215900" cy="301625"/>
        </p:xfrm>
        <a:graphic>
          <a:graphicData uri="http://schemas.openxmlformats.org/presentationml/2006/ole">
            <p:oleObj spid="_x0000_s197644" name="Equation" r:id="rId14" imgW="126720" imgH="177480" progId="Equation.3">
              <p:embed/>
            </p:oleObj>
          </a:graphicData>
        </a:graphic>
      </p:graphicFrame>
      <p:graphicFrame>
        <p:nvGraphicFramePr>
          <p:cNvPr id="197645" name="Object 13"/>
          <p:cNvGraphicFramePr>
            <a:graphicFrameLocks noChangeAspect="1"/>
          </p:cNvGraphicFramePr>
          <p:nvPr/>
        </p:nvGraphicFramePr>
        <p:xfrm>
          <a:off x="2003425" y="2874963"/>
          <a:ext cx="346075" cy="411162"/>
        </p:xfrm>
        <a:graphic>
          <a:graphicData uri="http://schemas.openxmlformats.org/presentationml/2006/ole">
            <p:oleObj spid="_x0000_s197645" name="Equation" r:id="rId15" imgW="203040" imgH="241200" progId="Equation.3">
              <p:embed/>
            </p:oleObj>
          </a:graphicData>
        </a:graphic>
      </p:graphicFrame>
      <p:graphicFrame>
        <p:nvGraphicFramePr>
          <p:cNvPr id="197646" name="Object 14"/>
          <p:cNvGraphicFramePr>
            <a:graphicFrameLocks noChangeAspect="1"/>
          </p:cNvGraphicFramePr>
          <p:nvPr/>
        </p:nvGraphicFramePr>
        <p:xfrm>
          <a:off x="7503460" y="2592203"/>
          <a:ext cx="150813" cy="280987"/>
        </p:xfrm>
        <a:graphic>
          <a:graphicData uri="http://schemas.openxmlformats.org/presentationml/2006/ole">
            <p:oleObj spid="_x0000_s197646" name="Equation" r:id="rId16" imgW="88560" imgH="164880" progId="Equation.3">
              <p:embed/>
            </p:oleObj>
          </a:graphicData>
        </a:graphic>
      </p:graphicFrame>
      <p:graphicFrame>
        <p:nvGraphicFramePr>
          <p:cNvPr id="197647" name="Object 15"/>
          <p:cNvGraphicFramePr>
            <a:graphicFrameLocks noChangeAspect="1"/>
          </p:cNvGraphicFramePr>
          <p:nvPr/>
        </p:nvGraphicFramePr>
        <p:xfrm>
          <a:off x="7829925" y="2952750"/>
          <a:ext cx="215900" cy="323850"/>
        </p:xfrm>
        <a:graphic>
          <a:graphicData uri="http://schemas.openxmlformats.org/presentationml/2006/ole">
            <p:oleObj spid="_x0000_s197647" name="Equation" r:id="rId17" imgW="126720" imgH="190440" progId="Equation.3">
              <p:embed/>
            </p:oleObj>
          </a:graphicData>
        </a:graphic>
      </p:graphicFrame>
      <p:graphicFrame>
        <p:nvGraphicFramePr>
          <p:cNvPr id="197648" name="Object 16"/>
          <p:cNvGraphicFramePr>
            <a:graphicFrameLocks noChangeAspect="1"/>
          </p:cNvGraphicFramePr>
          <p:nvPr/>
        </p:nvGraphicFramePr>
        <p:xfrm>
          <a:off x="7978590" y="2593975"/>
          <a:ext cx="215900" cy="301625"/>
        </p:xfrm>
        <a:graphic>
          <a:graphicData uri="http://schemas.openxmlformats.org/presentationml/2006/ole">
            <p:oleObj spid="_x0000_s197648" name="Equation" r:id="rId18" imgW="126720" imgH="177480" progId="Equation.3">
              <p:embed/>
            </p:oleObj>
          </a:graphicData>
        </a:graphic>
      </p:graphicFrame>
      <p:pic>
        <p:nvPicPr>
          <p:cNvPr id="95" name="Picture 2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010400" y="3517223"/>
            <a:ext cx="1990160" cy="38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" name="Picture 2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010400" y="3931011"/>
            <a:ext cx="1981200" cy="32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97649" name="Object 17"/>
          <p:cNvGraphicFramePr>
            <a:graphicFrameLocks noChangeAspect="1"/>
          </p:cNvGraphicFramePr>
          <p:nvPr/>
        </p:nvGraphicFramePr>
        <p:xfrm>
          <a:off x="5562600" y="6172200"/>
          <a:ext cx="215900" cy="301625"/>
        </p:xfrm>
        <a:graphic>
          <a:graphicData uri="http://schemas.openxmlformats.org/presentationml/2006/ole">
            <p:oleObj spid="_x0000_s197649" name="Equation" r:id="rId21" imgW="126720" imgH="177480" progId="Equation.3">
              <p:embed/>
            </p:oleObj>
          </a:graphicData>
        </a:graphic>
      </p:graphicFrame>
      <p:graphicFrame>
        <p:nvGraphicFramePr>
          <p:cNvPr id="197650" name="Object 18"/>
          <p:cNvGraphicFramePr>
            <a:graphicFrameLocks noChangeAspect="1"/>
          </p:cNvGraphicFramePr>
          <p:nvPr/>
        </p:nvGraphicFramePr>
        <p:xfrm>
          <a:off x="2971800" y="6381750"/>
          <a:ext cx="215900" cy="323850"/>
        </p:xfrm>
        <a:graphic>
          <a:graphicData uri="http://schemas.openxmlformats.org/presentationml/2006/ole">
            <p:oleObj spid="_x0000_s197650" name="Equation" r:id="rId22" imgW="126720" imgH="190440" progId="Equation.3">
              <p:embed/>
            </p:oleObj>
          </a:graphicData>
        </a:graphic>
      </p:graphicFrame>
      <p:graphicFrame>
        <p:nvGraphicFramePr>
          <p:cNvPr id="197651" name="Object 19"/>
          <p:cNvGraphicFramePr>
            <a:graphicFrameLocks noChangeAspect="1"/>
          </p:cNvGraphicFramePr>
          <p:nvPr/>
        </p:nvGraphicFramePr>
        <p:xfrm>
          <a:off x="838200" y="6248400"/>
          <a:ext cx="150813" cy="280987"/>
        </p:xfrm>
        <a:graphic>
          <a:graphicData uri="http://schemas.openxmlformats.org/presentationml/2006/ole">
            <p:oleObj spid="_x0000_s197651" name="Equation" r:id="rId23" imgW="88560" imgH="164880" progId="Equation.3">
              <p:embed/>
            </p:oleObj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5146278" y="6393050"/>
            <a:ext cx="102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400" dirty="0" smtClean="0">
                <a:solidFill>
                  <a:schemeClr val="bg1"/>
                </a:solidFill>
              </a:rPr>
              <a:t>Фиксирана</a:t>
            </a:r>
          </a:p>
          <a:p>
            <a:pPr algn="ctr"/>
            <a:r>
              <a:rPr lang="bg-BG" sz="1400" dirty="0" smtClean="0">
                <a:solidFill>
                  <a:schemeClr val="bg1"/>
                </a:solidFill>
              </a:rPr>
              <a:t>мутация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197652" name="Object 20"/>
          <p:cNvGraphicFramePr>
            <a:graphicFrameLocks noChangeAspect="1"/>
          </p:cNvGraphicFramePr>
          <p:nvPr/>
        </p:nvGraphicFramePr>
        <p:xfrm>
          <a:off x="5867400" y="5463990"/>
          <a:ext cx="152400" cy="391886"/>
        </p:xfrm>
        <a:graphic>
          <a:graphicData uri="http://schemas.openxmlformats.org/presentationml/2006/ole">
            <p:oleObj spid="_x0000_s197652" name="Equation" r:id="rId24" imgW="88560" imgH="152280" progId="Equation.3">
              <p:embed/>
            </p:oleObj>
          </a:graphicData>
        </a:graphic>
      </p:graphicFrame>
      <p:pic>
        <p:nvPicPr>
          <p:cNvPr id="197653" name="Picture 21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 rot="5400000">
            <a:off x="4711700" y="4711700"/>
            <a:ext cx="8001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" name="Rectangle 103"/>
          <p:cNvSpPr/>
          <p:nvPr/>
        </p:nvSpPr>
        <p:spPr>
          <a:xfrm rot="16200000">
            <a:off x="4161443" y="4862522"/>
            <a:ext cx="11079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1050" b="1" dirty="0" smtClean="0">
                <a:solidFill>
                  <a:schemeClr val="bg1"/>
                </a:solidFill>
              </a:rPr>
              <a:t>Не равновестно</a:t>
            </a:r>
          </a:p>
        </p:txBody>
      </p:sp>
      <p:sp>
        <p:nvSpPr>
          <p:cNvPr id="105" name="Right Arrow 104"/>
          <p:cNvSpPr/>
          <p:nvPr/>
        </p:nvSpPr>
        <p:spPr>
          <a:xfrm>
            <a:off x="6172200" y="4953000"/>
            <a:ext cx="304800" cy="1524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5486400" y="4572000"/>
            <a:ext cx="6096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7655" name="Object 23"/>
          <p:cNvGraphicFramePr>
            <a:graphicFrameLocks noChangeAspect="1"/>
          </p:cNvGraphicFramePr>
          <p:nvPr/>
        </p:nvGraphicFramePr>
        <p:xfrm>
          <a:off x="5543550" y="4593758"/>
          <a:ext cx="493713" cy="808037"/>
        </p:xfrm>
        <a:graphic>
          <a:graphicData uri="http://schemas.openxmlformats.org/presentationml/2006/ole">
            <p:oleObj spid="_x0000_s197655" name="Equation" r:id="rId26" imgW="558720" imgH="914400" progId="Equation.3">
              <p:embed/>
            </p:oleObj>
          </a:graphicData>
        </a:graphic>
      </p:graphicFrame>
      <p:sp>
        <p:nvSpPr>
          <p:cNvPr id="109" name="Rectangle 108"/>
          <p:cNvSpPr/>
          <p:nvPr/>
        </p:nvSpPr>
        <p:spPr>
          <a:xfrm>
            <a:off x="1093695" y="5585010"/>
            <a:ext cx="381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7657" name="Object 25"/>
          <p:cNvGraphicFramePr>
            <a:graphicFrameLocks noChangeAspect="1"/>
          </p:cNvGraphicFramePr>
          <p:nvPr/>
        </p:nvGraphicFramePr>
        <p:xfrm>
          <a:off x="1091080" y="5589495"/>
          <a:ext cx="381000" cy="215900"/>
        </p:xfrm>
        <a:graphic>
          <a:graphicData uri="http://schemas.openxmlformats.org/presentationml/2006/ole">
            <p:oleObj spid="_x0000_s197657" name="Equation" r:id="rId27" imgW="380880" imgH="215640" progId="Equation.3">
              <p:embed/>
            </p:oleObj>
          </a:graphicData>
        </a:graphic>
      </p:graphicFrame>
      <p:sp>
        <p:nvSpPr>
          <p:cNvPr id="113" name="Rectangle 112"/>
          <p:cNvSpPr/>
          <p:nvPr/>
        </p:nvSpPr>
        <p:spPr>
          <a:xfrm>
            <a:off x="2447355" y="4657165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7659" name="Object 27"/>
          <p:cNvGraphicFramePr>
            <a:graphicFrameLocks noChangeAspect="1"/>
          </p:cNvGraphicFramePr>
          <p:nvPr/>
        </p:nvGraphicFramePr>
        <p:xfrm>
          <a:off x="2476500" y="4730750"/>
          <a:ext cx="795338" cy="298450"/>
        </p:xfrm>
        <a:graphic>
          <a:graphicData uri="http://schemas.openxmlformats.org/presentationml/2006/ole">
            <p:oleObj spid="_x0000_s197659" name="Equation" r:id="rId28" imgW="609480" imgH="228600" progId="Equation.3">
              <p:embed/>
            </p:oleObj>
          </a:graphicData>
        </a:graphic>
      </p:graphicFrame>
      <p:sp>
        <p:nvSpPr>
          <p:cNvPr id="116" name="Rectangle 115"/>
          <p:cNvSpPr/>
          <p:nvPr/>
        </p:nvSpPr>
        <p:spPr>
          <a:xfrm>
            <a:off x="1084730" y="4648200"/>
            <a:ext cx="1219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7661" name="Object 29"/>
          <p:cNvGraphicFramePr>
            <a:graphicFrameLocks noChangeAspect="1"/>
          </p:cNvGraphicFramePr>
          <p:nvPr/>
        </p:nvGraphicFramePr>
        <p:xfrm>
          <a:off x="1127593" y="4631390"/>
          <a:ext cx="1176337" cy="514350"/>
        </p:xfrm>
        <a:graphic>
          <a:graphicData uri="http://schemas.openxmlformats.org/presentationml/2006/ole">
            <p:oleObj spid="_x0000_s197661" name="Equation" r:id="rId29" imgW="901440" imgH="393480" progId="Equation.3">
              <p:embed/>
            </p:oleObj>
          </a:graphicData>
        </a:graphic>
      </p:graphicFrame>
      <p:pic>
        <p:nvPicPr>
          <p:cNvPr id="197663" name="Picture 31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019365" y="4287098"/>
            <a:ext cx="1371600" cy="302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7664" name="Picture 32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7014880" y="4614182"/>
            <a:ext cx="1066800" cy="23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124200" y="215150"/>
            <a:ext cx="280147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r>
              <a:rPr lang="en-US" sz="2000" b="1" dirty="0" smtClean="0"/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Алгоритми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7330" y="909915"/>
            <a:ext cx="33528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Подреждане на секвенции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pic>
        <p:nvPicPr>
          <p:cNvPr id="204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2265" y="3559285"/>
            <a:ext cx="5638800" cy="308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9700" y="1595715"/>
            <a:ext cx="6210300" cy="182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Group 15"/>
          <p:cNvGrpSpPr/>
          <p:nvPr/>
        </p:nvGrpSpPr>
        <p:grpSpPr>
          <a:xfrm>
            <a:off x="2220465" y="990600"/>
            <a:ext cx="6847335" cy="1332131"/>
            <a:chOff x="1077465" y="1752600"/>
            <a:chExt cx="6847335" cy="1332131"/>
          </a:xfrm>
        </p:grpSpPr>
        <p:grpSp>
          <p:nvGrpSpPr>
            <p:cNvPr id="5" name="Group 4"/>
            <p:cNvGrpSpPr/>
            <p:nvPr/>
          </p:nvGrpSpPr>
          <p:grpSpPr>
            <a:xfrm>
              <a:off x="1077465" y="1752600"/>
              <a:ext cx="6847335" cy="1332131"/>
              <a:chOff x="76200" y="3200400"/>
              <a:chExt cx="6847335" cy="1332131"/>
            </a:xfrm>
          </p:grpSpPr>
          <p:grpSp>
            <p:nvGrpSpPr>
              <p:cNvPr id="6" name="Group 56"/>
              <p:cNvGrpSpPr/>
              <p:nvPr/>
            </p:nvGrpSpPr>
            <p:grpSpPr>
              <a:xfrm>
                <a:off x="76200" y="3200400"/>
                <a:ext cx="6847335" cy="1332131"/>
                <a:chOff x="76200" y="3200400"/>
                <a:chExt cx="6847335" cy="1332131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447800" y="3200400"/>
                  <a:ext cx="5181600" cy="9848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bg-BG" altLang="zh-TW" sz="29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urier New" pitchFamily="49" charset="0"/>
                      <a:ea typeface="PMingLiU" pitchFamily="18" charset="-120"/>
                    </a:rPr>
                    <a:t> </a:t>
                  </a:r>
                  <a:r>
                    <a:rPr lang="en-US" altLang="zh-TW" sz="29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urier New" pitchFamily="49" charset="0"/>
                      <a:ea typeface="PMingLiU" pitchFamily="18" charset="-120"/>
                    </a:rPr>
                    <a:t>-</a:t>
                  </a:r>
                  <a:r>
                    <a:rPr lang="en-US" altLang="zh-TW" sz="2900" b="1" dirty="0" smtClean="0">
                      <a:solidFill>
                        <a:srgbClr val="F60896"/>
                      </a:solidFill>
                      <a:latin typeface="Courier New" pitchFamily="49" charset="0"/>
                      <a:ea typeface="PMingLiU" pitchFamily="18" charset="-120"/>
                    </a:rPr>
                    <a:t>GC</a:t>
                  </a:r>
                  <a:r>
                    <a:rPr lang="en-US" altLang="zh-TW" sz="29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urier New" pitchFamily="49" charset="0"/>
                      <a:ea typeface="PMingLiU" pitchFamily="18" charset="-120"/>
                    </a:rPr>
                    <a:t>--G</a:t>
                  </a:r>
                  <a:r>
                    <a:rPr lang="en-US" altLang="zh-TW" sz="2900" b="1" dirty="0" smtClean="0">
                      <a:solidFill>
                        <a:srgbClr val="F60896"/>
                      </a:solidFill>
                      <a:latin typeface="Courier New" pitchFamily="49" charset="0"/>
                      <a:ea typeface="PMingLiU" pitchFamily="18" charset="-120"/>
                    </a:rPr>
                    <a:t>CAT</a:t>
                  </a:r>
                  <a:r>
                    <a:rPr lang="en-US" altLang="zh-TW" sz="2900" b="1" dirty="0" smtClean="0">
                      <a:solidFill>
                        <a:srgbClr val="FFFF00"/>
                      </a:solidFill>
                      <a:latin typeface="Courier New" pitchFamily="49" charset="0"/>
                      <a:ea typeface="PMingLiU" pitchFamily="18" charset="-120"/>
                    </a:rPr>
                    <a:t>G</a:t>
                  </a:r>
                  <a:r>
                    <a:rPr lang="en-US" altLang="zh-TW" sz="2900" b="1" dirty="0" smtClean="0">
                      <a:solidFill>
                        <a:srgbClr val="F60896"/>
                      </a:solidFill>
                      <a:latin typeface="Courier New" pitchFamily="49" charset="0"/>
                      <a:ea typeface="PMingLiU" pitchFamily="18" charset="-120"/>
                    </a:rPr>
                    <a:t>GAT</a:t>
                  </a:r>
                  <a:r>
                    <a:rPr lang="en-US" altLang="zh-TW" sz="2900" b="1" dirty="0" smtClean="0">
                      <a:solidFill>
                        <a:srgbClr val="FFFF00"/>
                      </a:solidFill>
                      <a:latin typeface="Courier New" pitchFamily="49" charset="0"/>
                      <a:ea typeface="PMingLiU" pitchFamily="18" charset="-120"/>
                    </a:rPr>
                    <a:t>TGA</a:t>
                  </a:r>
                  <a:r>
                    <a:rPr lang="en-US" altLang="zh-TW" sz="29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urier New" pitchFamily="49" charset="0"/>
                      <a:ea typeface="PMingLiU" pitchFamily="18" charset="-120"/>
                    </a:rPr>
                    <a:t>G</a:t>
                  </a:r>
                  <a:r>
                    <a:rPr lang="en-US" altLang="zh-TW" sz="2900" b="1" dirty="0" smtClean="0">
                      <a:solidFill>
                        <a:srgbClr val="F60896"/>
                      </a:solidFill>
                      <a:latin typeface="Courier New" pitchFamily="49" charset="0"/>
                      <a:ea typeface="PMingLiU" pitchFamily="18" charset="-120"/>
                    </a:rPr>
                    <a:t>C</a:t>
                  </a:r>
                  <a:r>
                    <a:rPr lang="en-US" altLang="zh-TW" sz="2900" b="1" dirty="0" smtClean="0">
                      <a:solidFill>
                        <a:srgbClr val="FFFF00"/>
                      </a:solidFill>
                      <a:latin typeface="Courier New" pitchFamily="49" charset="0"/>
                      <a:ea typeface="PMingLiU" pitchFamily="18" charset="-120"/>
                    </a:rPr>
                    <a:t>G</a:t>
                  </a:r>
                  <a:r>
                    <a:rPr lang="en-US" altLang="zh-TW" sz="2900" b="1" dirty="0" smtClean="0">
                      <a:solidFill>
                        <a:srgbClr val="F60896"/>
                      </a:solidFill>
                      <a:latin typeface="Courier New" pitchFamily="49" charset="0"/>
                      <a:ea typeface="PMingLiU" pitchFamily="18" charset="-120"/>
                    </a:rPr>
                    <a:t>A</a:t>
                  </a:r>
                </a:p>
                <a:p>
                  <a:r>
                    <a:rPr lang="bg-BG" altLang="zh-TW" sz="29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urier New" pitchFamily="49" charset="0"/>
                      <a:ea typeface="PMingLiU" pitchFamily="18" charset="-120"/>
                    </a:rPr>
                    <a:t> </a:t>
                  </a:r>
                  <a:r>
                    <a:rPr lang="en-US" altLang="zh-TW" sz="29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urier New" pitchFamily="49" charset="0"/>
                      <a:ea typeface="PMingLiU" pitchFamily="18" charset="-120"/>
                    </a:rPr>
                    <a:t>T</a:t>
                  </a:r>
                  <a:r>
                    <a:rPr lang="en-US" altLang="zh-TW" sz="2900" b="1" dirty="0" smtClean="0">
                      <a:solidFill>
                        <a:srgbClr val="F60896"/>
                      </a:solidFill>
                      <a:latin typeface="Courier New" pitchFamily="49" charset="0"/>
                      <a:ea typeface="PMingLiU" pitchFamily="18" charset="-120"/>
                    </a:rPr>
                    <a:t>GC</a:t>
                  </a:r>
                  <a:r>
                    <a:rPr lang="en-US" altLang="zh-TW" sz="29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urier New" pitchFamily="49" charset="0"/>
                      <a:ea typeface="PMingLiU" pitchFamily="18" charset="-120"/>
                    </a:rPr>
                    <a:t>GC-</a:t>
                  </a:r>
                  <a:r>
                    <a:rPr lang="en-US" altLang="zh-TW" sz="2900" b="1" dirty="0" smtClean="0">
                      <a:solidFill>
                        <a:srgbClr val="F60896"/>
                      </a:solidFill>
                      <a:latin typeface="Courier New" pitchFamily="49" charset="0"/>
                      <a:ea typeface="PMingLiU" pitchFamily="18" charset="-120"/>
                    </a:rPr>
                    <a:t>CAT</a:t>
                  </a:r>
                  <a:r>
                    <a:rPr lang="en-US" altLang="zh-TW" sz="2900" b="1" dirty="0" smtClean="0">
                      <a:solidFill>
                        <a:srgbClr val="FFFF00"/>
                      </a:solidFill>
                      <a:latin typeface="Courier New" pitchFamily="49" charset="0"/>
                      <a:ea typeface="PMingLiU" pitchFamily="18" charset="-120"/>
                    </a:rPr>
                    <a:t>T</a:t>
                  </a:r>
                  <a:r>
                    <a:rPr lang="en-US" altLang="zh-TW" sz="2900" b="1" dirty="0" smtClean="0">
                      <a:solidFill>
                        <a:srgbClr val="F60896"/>
                      </a:solidFill>
                      <a:latin typeface="Courier New" pitchFamily="49" charset="0"/>
                      <a:ea typeface="PMingLiU" pitchFamily="18" charset="-120"/>
                    </a:rPr>
                    <a:t>GAT</a:t>
                  </a:r>
                  <a:r>
                    <a:rPr lang="en-US" altLang="zh-TW" sz="2900" b="1" dirty="0" smtClean="0">
                      <a:solidFill>
                        <a:srgbClr val="FFFF00"/>
                      </a:solidFill>
                      <a:latin typeface="Courier New" pitchFamily="49" charset="0"/>
                      <a:ea typeface="PMingLiU" pitchFamily="18" charset="-120"/>
                    </a:rPr>
                    <a:t>GAC</a:t>
                  </a:r>
                  <a:r>
                    <a:rPr lang="en-US" altLang="zh-TW" sz="29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urier New" pitchFamily="49" charset="0"/>
                      <a:ea typeface="PMingLiU" pitchFamily="18" charset="-120"/>
                    </a:rPr>
                    <a:t>-</a:t>
                  </a:r>
                  <a:r>
                    <a:rPr lang="en-US" altLang="zh-TW" sz="2900" b="1" dirty="0" smtClean="0">
                      <a:solidFill>
                        <a:srgbClr val="F60896"/>
                      </a:solidFill>
                      <a:latin typeface="Courier New" pitchFamily="49" charset="0"/>
                      <a:ea typeface="PMingLiU" pitchFamily="18" charset="-120"/>
                    </a:rPr>
                    <a:t>C</a:t>
                  </a:r>
                  <a:r>
                    <a:rPr lang="en-US" altLang="zh-TW" sz="2900" b="1" dirty="0" smtClean="0">
                      <a:solidFill>
                        <a:srgbClr val="FFFF00"/>
                      </a:solidFill>
                      <a:latin typeface="Courier New" pitchFamily="49" charset="0"/>
                      <a:ea typeface="PMingLiU" pitchFamily="18" charset="-120"/>
                    </a:rPr>
                    <a:t>A</a:t>
                  </a:r>
                  <a:r>
                    <a:rPr lang="en-US" altLang="zh-TW" sz="2900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Courier New" pitchFamily="49" charset="0"/>
                      <a:ea typeface="PMingLiU" pitchFamily="18" charset="-120"/>
                    </a:rPr>
                    <a:t>-</a:t>
                  </a:r>
                  <a:endParaRPr lang="en-US" altLang="zh-TW" sz="2900" b="1" dirty="0">
                    <a:solidFill>
                      <a:srgbClr val="FFFF00"/>
                    </a:solidFill>
                    <a:ea typeface="PMingLiU" pitchFamily="18" charset="-12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1657350" y="3968294"/>
                  <a:ext cx="5266185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2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-1 3 3-1-1-1</a:t>
                  </a:r>
                  <a:r>
                    <a:rPr lang="bg-BG" sz="22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22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3 3 3 </a:t>
                  </a:r>
                  <a:r>
                    <a:rPr lang="bg-BG" sz="22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22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1 3 3 3 1</a:t>
                  </a:r>
                  <a:r>
                    <a:rPr lang="bg-BG" sz="22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22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1</a:t>
                  </a:r>
                  <a:r>
                    <a:rPr lang="bg-BG" sz="22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22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 1-1 3 1</a:t>
                  </a:r>
                  <a:r>
                    <a:rPr lang="bg-BG" sz="22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2200" b="1" dirty="0" smtClean="0">
                      <a:solidFill>
                        <a:schemeClr val="accent3">
                          <a:lumMod val="75000"/>
                        </a:schemeClr>
                      </a:solidFill>
                    </a:rPr>
                    <a:t>-1 = 26 </a:t>
                  </a:r>
                  <a:endParaRPr lang="en-US" sz="2200" b="1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066800" y="4010799"/>
                  <a:ext cx="7007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FF0000"/>
                      </a:solidFill>
                    </a:rPr>
                    <a:t>Score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76200" y="3886200"/>
                  <a:ext cx="84741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bg-BG" dirty="0" smtClean="0"/>
                    <a:t>Колич.</a:t>
                  </a:r>
                </a:p>
                <a:p>
                  <a:pPr algn="ctr"/>
                  <a:r>
                    <a:rPr lang="bg-BG" dirty="0" smtClean="0"/>
                    <a:t>мярка</a:t>
                  </a:r>
                  <a:endParaRPr lang="en-US" dirty="0"/>
                </a:p>
              </p:txBody>
            </p:sp>
          </p:grpSp>
          <p:sp>
            <p:nvSpPr>
              <p:cNvPr id="7" name="Right Brace 6"/>
              <p:cNvSpPr/>
              <p:nvPr/>
            </p:nvSpPr>
            <p:spPr>
              <a:xfrm>
                <a:off x="771211" y="3943350"/>
                <a:ext cx="304800" cy="533400"/>
              </a:xfrm>
              <a:prstGeom prst="righ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497190" y="1789331"/>
              <a:ext cx="228600" cy="838200"/>
            </a:xfrm>
            <a:prstGeom prst="rect">
              <a:avLst/>
            </a:prstGeom>
            <a:noFill/>
            <a:ln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53865" y="1789331"/>
              <a:ext cx="228600" cy="838200"/>
            </a:xfrm>
            <a:prstGeom prst="rect">
              <a:avLst/>
            </a:prstGeom>
            <a:noFill/>
            <a:ln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30440" y="1798856"/>
              <a:ext cx="228600" cy="838200"/>
            </a:xfrm>
            <a:prstGeom prst="rect">
              <a:avLst/>
            </a:prstGeom>
            <a:noFill/>
            <a:ln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58765" y="1789331"/>
              <a:ext cx="228600" cy="838200"/>
            </a:xfrm>
            <a:prstGeom prst="rect">
              <a:avLst/>
            </a:prstGeom>
            <a:noFill/>
            <a:ln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8510" y="2362200"/>
            <a:ext cx="6862490" cy="2561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17"/>
          <p:cNvSpPr/>
          <p:nvPr/>
        </p:nvSpPr>
        <p:spPr>
          <a:xfrm>
            <a:off x="3124200" y="201710"/>
            <a:ext cx="280147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r>
              <a:rPr lang="en-US" sz="2000" b="1" dirty="0" smtClean="0"/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Алгоритми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200" y="990600"/>
            <a:ext cx="33528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Подреждане на секвенции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7150" y="5029200"/>
            <a:ext cx="3458561" cy="61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82349" y="5031227"/>
            <a:ext cx="2076137" cy="61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05451" y="5039800"/>
            <a:ext cx="1592769" cy="585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1489" y="5745901"/>
            <a:ext cx="3200711" cy="1031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547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5" y="1810870"/>
            <a:ext cx="463138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Rectangle 57"/>
          <p:cNvSpPr/>
          <p:nvPr/>
        </p:nvSpPr>
        <p:spPr>
          <a:xfrm>
            <a:off x="3124200" y="201710"/>
            <a:ext cx="280147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r>
              <a:rPr lang="en-US" sz="2000" b="1" dirty="0" smtClean="0"/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Алгоритми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24749" y="941289"/>
            <a:ext cx="7449671" cy="66787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Подреждане на секвенции – </a:t>
            </a:r>
            <a:r>
              <a:rPr lang="bg-BG" sz="2000" b="1" dirty="0" smtClean="0">
                <a:solidFill>
                  <a:srgbClr val="FF0000"/>
                </a:solidFill>
              </a:rPr>
              <a:t>метод на динамичното програмиране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pic>
        <p:nvPicPr>
          <p:cNvPr id="6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5720" y="3810000"/>
            <a:ext cx="5839697" cy="287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142130" y="76200"/>
            <a:ext cx="280147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r>
              <a:rPr lang="en-US" sz="2000" b="1" dirty="0" smtClean="0"/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Алгоритми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004" y="761989"/>
            <a:ext cx="7983071" cy="66787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b="1" dirty="0" smtClean="0">
              <a:solidFill>
                <a:schemeClr val="tx1"/>
              </a:solidFill>
            </a:endParaRPr>
          </a:p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Подреждане на секвенции – </a:t>
            </a:r>
            <a:r>
              <a:rPr lang="bg-BG" sz="2000" b="1" dirty="0" smtClean="0">
                <a:solidFill>
                  <a:srgbClr val="FF0000"/>
                </a:solidFill>
              </a:rPr>
              <a:t>метод на динамичното програмиране и предсказване структурата на РНК молекули </a:t>
            </a:r>
            <a:r>
              <a:rPr lang="en-US" sz="2000" b="1" dirty="0" smtClean="0">
                <a:solidFill>
                  <a:srgbClr val="FF0000"/>
                </a:solidFill>
              </a:rPr>
              <a:t>(</a:t>
            </a:r>
            <a:r>
              <a:rPr lang="bg-BG" sz="2000" b="1" dirty="0" smtClean="0">
                <a:solidFill>
                  <a:srgbClr val="FF0000"/>
                </a:solidFill>
              </a:rPr>
              <a:t>приложение микроРНК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171" y="1582265"/>
            <a:ext cx="3884713" cy="291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1650" y="1582265"/>
            <a:ext cx="3899645" cy="292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8560" y="4615256"/>
            <a:ext cx="3845840" cy="213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ight Arrow 12"/>
          <p:cNvSpPr/>
          <p:nvPr/>
        </p:nvSpPr>
        <p:spPr>
          <a:xfrm>
            <a:off x="3581400" y="5378825"/>
            <a:ext cx="838200" cy="609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0" y="5141260"/>
            <a:ext cx="2496670" cy="10668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Подреждане и вторична структура са еквивалентни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78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228600"/>
            <a:ext cx="4382244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78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5445" y="228600"/>
            <a:ext cx="4368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4810" y="3561232"/>
            <a:ext cx="4361330" cy="324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89926" y="3545540"/>
            <a:ext cx="4368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89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085" y="4514850"/>
            <a:ext cx="28194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89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8765" y="4495800"/>
            <a:ext cx="2844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3425" y="228600"/>
            <a:ext cx="5638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15235" y="4495800"/>
            <a:ext cx="2844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6118410" y="228600"/>
            <a:ext cx="2638425" cy="4114800"/>
          </a:xfrm>
          <a:prstGeom prst="rect">
            <a:avLst/>
          </a:prstGeom>
          <a:noFill/>
          <a:ln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95250"/>
            <a:ext cx="4191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333750"/>
            <a:ext cx="41910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3352800"/>
            <a:ext cx="4267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9770" y="233080"/>
            <a:ext cx="4191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09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460" y="3581400"/>
            <a:ext cx="4191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09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4060" y="3581400"/>
            <a:ext cx="42164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697230" y="152400"/>
            <a:ext cx="7696200" cy="8382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b="1" dirty="0" smtClean="0">
                <a:solidFill>
                  <a:schemeClr val="tx1"/>
                </a:solidFill>
              </a:rPr>
              <a:t>Подреждане на секвенции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2816" y="1143000"/>
            <a:ext cx="5363184" cy="6858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1.</a:t>
            </a:r>
            <a:r>
              <a:rPr lang="en-US" sz="2400" b="1" dirty="0" smtClean="0"/>
              <a:t> </a:t>
            </a:r>
            <a:r>
              <a:rPr lang="bg-BG" sz="2400" b="1" dirty="0" smtClean="0">
                <a:solidFill>
                  <a:schemeClr val="tx1"/>
                </a:solidFill>
              </a:rPr>
              <a:t>Какво представлява подреждането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0488" y="1981200"/>
            <a:ext cx="8901112" cy="4724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9" name="Rectangle 1027"/>
          <p:cNvSpPr txBox="1">
            <a:spLocks noChangeArrowheads="1"/>
          </p:cNvSpPr>
          <p:nvPr/>
        </p:nvSpPr>
        <p:spPr>
          <a:xfrm>
            <a:off x="90488" y="1981200"/>
            <a:ext cx="7758112" cy="434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bg-BG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PMingLiU" pitchFamily="18" charset="-120"/>
                <a:cs typeface="+mn-cs"/>
              </a:rPr>
              <a:t>Зададени са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PMingLiU" pitchFamily="18" charset="-120"/>
                <a:cs typeface="+mn-cs"/>
              </a:rPr>
              <a:t>: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PMingLiU" pitchFamily="18" charset="-120"/>
                <a:cs typeface="+mn-cs"/>
              </a:rPr>
              <a:t> </a:t>
            </a:r>
            <a:r>
              <a:rPr lang="bg-BG" altLang="zh-TW" sz="2900" b="1" dirty="0" smtClean="0">
                <a:ea typeface="PMingLiU" pitchFamily="18" charset="-120"/>
              </a:rPr>
              <a:t> </a:t>
            </a:r>
            <a:r>
              <a:rPr kumimoji="0" lang="bg-BG" altLang="zh-TW" sz="29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PMingLiU" pitchFamily="18" charset="-120"/>
                <a:cs typeface="+mn-cs"/>
              </a:rPr>
              <a:t>две </a:t>
            </a:r>
            <a:r>
              <a:rPr lang="bg-BG" altLang="zh-TW" sz="2900" b="1" dirty="0" smtClean="0">
                <a:ea typeface="PMingLiU" pitchFamily="18" charset="-120"/>
              </a:rPr>
              <a:t>РНК/ДНК</a:t>
            </a:r>
            <a:r>
              <a:rPr lang="bg-BG" altLang="zh-TW" sz="2900" dirty="0" smtClean="0">
                <a:ea typeface="PMingLiU" pitchFamily="18" charset="-120"/>
              </a:rPr>
              <a:t> или </a:t>
            </a:r>
            <a:r>
              <a:rPr lang="bg-BG" altLang="zh-TW" sz="2900" b="1" dirty="0" smtClean="0">
                <a:ea typeface="PMingLiU" pitchFamily="18" charset="-120"/>
              </a:rPr>
              <a:t>белтъчни</a:t>
            </a:r>
            <a:r>
              <a:rPr lang="bg-BG" altLang="zh-TW" sz="2900" dirty="0" smtClean="0">
                <a:ea typeface="PMingLiU" pitchFamily="18" charset="-120"/>
              </a:rPr>
              <a:t> секвенции</a:t>
            </a:r>
            <a:endParaRPr kumimoji="0" lang="en-US" altLang="zh-TW" sz="29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PMingLiU" pitchFamily="18" charset="-120"/>
              <a:cs typeface="+mn-cs"/>
            </a:endParaRPr>
          </a:p>
          <a:p>
            <a:pPr marL="342900" indent="-342900">
              <a:spcBef>
                <a:spcPct val="20000"/>
              </a:spcBef>
            </a:pPr>
            <a:r>
              <a:rPr lang="bg-BG" altLang="zh-TW" sz="3200" b="1" dirty="0" smtClean="0">
                <a:solidFill>
                  <a:srgbClr val="FF0000"/>
                </a:solidFill>
                <a:ea typeface="PMingLiU" pitchFamily="18" charset="-120"/>
              </a:rPr>
              <a:t>Търси се:</a:t>
            </a:r>
            <a:r>
              <a:rPr lang="bg-BG" altLang="zh-TW" sz="2600" b="1" dirty="0" smtClean="0">
                <a:ea typeface="PMingLiU" pitchFamily="18" charset="-120"/>
              </a:rPr>
              <a:t>  </a:t>
            </a:r>
            <a:r>
              <a:rPr lang="bg-BG" altLang="zh-TW" sz="2900" b="1" dirty="0" smtClean="0">
                <a:solidFill>
                  <a:srgbClr val="0070C0"/>
                </a:solidFill>
                <a:ea typeface="PMingLiU" pitchFamily="18" charset="-120"/>
              </a:rPr>
              <a:t>математичен модел и алгоритм</a:t>
            </a:r>
            <a:r>
              <a:rPr lang="en-US" altLang="zh-TW" sz="2900" b="1" dirty="0" smtClean="0">
                <a:solidFill>
                  <a:srgbClr val="0070C0"/>
                </a:solidFill>
                <a:ea typeface="PMingLiU" pitchFamily="18" charset="-120"/>
              </a:rPr>
              <a:t> </a:t>
            </a:r>
            <a:r>
              <a:rPr lang="bg-BG" altLang="zh-TW" sz="2900" b="1" dirty="0" smtClean="0">
                <a:solidFill>
                  <a:srgbClr val="0070C0"/>
                </a:solidFill>
                <a:ea typeface="PMingLiU" pitchFamily="18" charset="-120"/>
              </a:rPr>
              <a:t>за</a:t>
            </a:r>
          </a:p>
          <a:p>
            <a:pPr marL="342900" indent="-342900">
              <a:spcBef>
                <a:spcPct val="20000"/>
              </a:spcBef>
            </a:pPr>
            <a:r>
              <a:rPr lang="bg-BG" altLang="zh-TW" sz="2900" b="1" dirty="0" smtClean="0">
                <a:solidFill>
                  <a:srgbClr val="0070C0"/>
                </a:solidFill>
                <a:ea typeface="PMingLiU" pitchFamily="18" charset="-120"/>
              </a:rPr>
              <a:t>пресмятане и сравнение на подрежданията</a:t>
            </a:r>
            <a:r>
              <a:rPr lang="bg-BG" altLang="zh-TW" sz="2900" dirty="0" smtClean="0">
                <a:ea typeface="PMingLiU" pitchFamily="18" charset="-120"/>
              </a:rPr>
              <a:t>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bg-BG" altLang="zh-TW" sz="2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PMingLiU" pitchFamily="18" charset="-120"/>
                <a:cs typeface="+mn-cs"/>
              </a:rPr>
              <a:t>Пример за подреждане с </a:t>
            </a:r>
            <a:r>
              <a:rPr kumimoji="0" lang="bg-BG" altLang="zh-TW" sz="2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PMingLiU" pitchFamily="18" charset="-120"/>
                <a:cs typeface="+mn-cs"/>
              </a:rPr>
              <a:t>белтъчни</a:t>
            </a:r>
            <a:r>
              <a:rPr kumimoji="0" lang="bg-BG" altLang="zh-TW" sz="2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PMingLiU" pitchFamily="18" charset="-120"/>
                <a:cs typeface="+mn-cs"/>
              </a:rPr>
              <a:t> секвенции</a:t>
            </a:r>
            <a:r>
              <a:rPr kumimoji="0" lang="en-US" altLang="zh-TW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PMingLiU" pitchFamily="18" charset="-120"/>
                <a:cs typeface="+mn-cs"/>
              </a:rPr>
              <a:t>:</a:t>
            </a:r>
            <a:endParaRPr kumimoji="0" lang="bg-BG" altLang="zh-TW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PMingLiU" pitchFamily="18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endParaRPr kumimoji="0" lang="bg-BG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PMingLiU" pitchFamily="18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endParaRPr lang="bg-BG" altLang="zh-TW" sz="2000" b="1" dirty="0" smtClean="0">
              <a:ea typeface="PMingLiU" pitchFamily="18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endParaRPr kumimoji="0" lang="bg-BG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PMingLiU" pitchFamily="18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endParaRPr kumimoji="0" lang="bg-BG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PMingLiU" pitchFamily="18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endParaRPr kumimoji="0" lang="bg-BG" altLang="zh-TW" sz="29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PMingLiU" pitchFamily="18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r>
              <a:rPr kumimoji="0" lang="bg-BG" altLang="zh-TW" sz="2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PMingLiU" pitchFamily="18" charset="-120"/>
                <a:cs typeface="+mn-cs"/>
              </a:rPr>
              <a:t>Друго възможно подреждане</a:t>
            </a:r>
            <a:r>
              <a:rPr kumimoji="0" lang="en-US" altLang="zh-TW" sz="2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PMingLiU" pitchFamily="18" charset="-120"/>
                <a:cs typeface="+mn-cs"/>
              </a:rPr>
              <a:t>:</a:t>
            </a:r>
            <a:endParaRPr kumimoji="0" lang="bg-BG" altLang="zh-TW" sz="29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PMingLiU" pitchFamily="18" charset="-120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bg-BG" altLang="zh-TW" sz="3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		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-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60896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GCGC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-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60896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A</a:t>
            </a:r>
            <a:r>
              <a:rPr lang="en-US" altLang="zh-TW" sz="3400" b="1" dirty="0" smtClean="0">
                <a:solidFill>
                  <a:schemeClr val="accent2">
                    <a:lumMod val="50000"/>
                  </a:schemeClr>
                </a:solidFill>
                <a:latin typeface="Courier New" pitchFamily="49" charset="0"/>
                <a:ea typeface="PMingLiU" pitchFamily="18" charset="-120"/>
              </a:rPr>
              <a:t>T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G</a:t>
            </a:r>
            <a:r>
              <a:rPr lang="en-US" altLang="zh-TW" sz="3400" b="1" dirty="0" smtClean="0">
                <a:solidFill>
                  <a:schemeClr val="accent2">
                    <a:lumMod val="50000"/>
                  </a:schemeClr>
                </a:solidFill>
                <a:latin typeface="Courier New" pitchFamily="49" charset="0"/>
                <a:ea typeface="PMingLiU" pitchFamily="18" charset="-120"/>
              </a:rPr>
              <a:t>-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60896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GAT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T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60896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GA</a:t>
            </a:r>
            <a:r>
              <a:rPr lang="en-US" altLang="zh-TW" sz="3400" b="1" dirty="0" smtClean="0">
                <a:solidFill>
                  <a:schemeClr val="accent2">
                    <a:lumMod val="50000"/>
                  </a:schemeClr>
                </a:solidFill>
                <a:latin typeface="Courier New" pitchFamily="49" charset="0"/>
                <a:ea typeface="PMingLiU" pitchFamily="18" charset="-120"/>
              </a:rPr>
              <a:t>-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GC</a:t>
            </a:r>
            <a:r>
              <a:rPr lang="en-US" altLang="zh-TW" sz="3400" b="1" dirty="0" smtClean="0">
                <a:solidFill>
                  <a:schemeClr val="accent2">
                    <a:lumMod val="50000"/>
                  </a:schemeClr>
                </a:solidFill>
                <a:latin typeface="Courier New" pitchFamily="49" charset="0"/>
                <a:ea typeface="PMingLiU" pitchFamily="18" charset="-120"/>
              </a:rPr>
              <a:t>G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A</a:t>
            </a:r>
            <a:endParaRPr kumimoji="0" lang="bg-BG" altLang="zh-TW" sz="3400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Courier New" pitchFamily="49" charset="0"/>
              <a:ea typeface="PMingLiU" pitchFamily="18" charset="-120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bg-BG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		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T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60896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GCGC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C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60896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A</a:t>
            </a:r>
            <a:r>
              <a:rPr lang="en-US" altLang="zh-TW" sz="3400" b="1" dirty="0" smtClean="0">
                <a:solidFill>
                  <a:schemeClr val="accent2">
                    <a:lumMod val="50000"/>
                  </a:schemeClr>
                </a:solidFill>
                <a:latin typeface="Courier New" pitchFamily="49" charset="0"/>
                <a:ea typeface="PMingLiU" pitchFamily="18" charset="-120"/>
              </a:rPr>
              <a:t>-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T</a:t>
            </a:r>
            <a:r>
              <a:rPr lang="en-US" altLang="zh-TW" sz="3400" b="1" dirty="0" smtClean="0">
                <a:solidFill>
                  <a:schemeClr val="accent2">
                    <a:lumMod val="50000"/>
                  </a:schemeClr>
                </a:solidFill>
                <a:latin typeface="Courier New" pitchFamily="49" charset="0"/>
                <a:ea typeface="PMingLiU" pitchFamily="18" charset="-120"/>
              </a:rPr>
              <a:t>T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60896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GAT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-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60896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GA</a:t>
            </a:r>
            <a:r>
              <a:rPr lang="en-US" altLang="zh-TW" sz="3400" b="1" dirty="0" smtClean="0">
                <a:solidFill>
                  <a:schemeClr val="accent2">
                    <a:lumMod val="50000"/>
                  </a:schemeClr>
                </a:solidFill>
                <a:latin typeface="Courier New" pitchFamily="49" charset="0"/>
                <a:ea typeface="PMingLiU" pitchFamily="18" charset="-120"/>
              </a:rPr>
              <a:t>C</a:t>
            </a:r>
            <a:r>
              <a:rPr kumimoji="0" lang="en-US" altLang="zh-TW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PMingLiU" pitchFamily="18" charset="-120"/>
                <a:cs typeface="+mn-cs"/>
              </a:rPr>
              <a:t>CA</a:t>
            </a:r>
            <a:r>
              <a:rPr lang="en-US" altLang="zh-TW" sz="3400" b="1" dirty="0" smtClean="0">
                <a:solidFill>
                  <a:schemeClr val="accent2">
                    <a:lumMod val="50000"/>
                  </a:schemeClr>
                </a:solidFill>
                <a:latin typeface="Courier New" pitchFamily="49" charset="0"/>
                <a:ea typeface="PMingLiU" pitchFamily="18" charset="-120"/>
              </a:rPr>
              <a:t>--</a:t>
            </a:r>
            <a:endParaRPr lang="bg-BG" altLang="zh-TW" sz="3400" b="1" dirty="0" smtClean="0">
              <a:solidFill>
                <a:schemeClr val="accent2">
                  <a:lumMod val="50000"/>
                </a:schemeClr>
              </a:solidFill>
              <a:latin typeface="Courier New" pitchFamily="49" charset="0"/>
              <a:ea typeface="PMingLiU" pitchFamily="18" charset="-120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F60896"/>
              </a:solidFill>
              <a:effectLst/>
              <a:uLnTx/>
              <a:uFillTx/>
              <a:latin typeface="Courier New" pitchFamily="49" charset="0"/>
              <a:ea typeface="PMingLiU" pitchFamily="18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PMingLiU" pitchFamily="18" charset="-120"/>
              <a:cs typeface="+mn-cs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6534150" y="3733800"/>
            <a:ext cx="476250" cy="27432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35768" y="3095625"/>
            <a:ext cx="127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Инсерция</a:t>
            </a:r>
          </a:p>
          <a:p>
            <a:r>
              <a:rPr lang="bg-BG" dirty="0" smtClean="0"/>
              <a:t>      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bg-BG" dirty="0" smtClean="0">
                <a:solidFill>
                  <a:srgbClr val="FF0000"/>
                </a:solidFill>
              </a:rPr>
              <a:t>-1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20558" y="4000500"/>
            <a:ext cx="103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Делеция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     (</a:t>
            </a:r>
            <a:r>
              <a:rPr lang="bg-BG" dirty="0" smtClean="0">
                <a:solidFill>
                  <a:srgbClr val="FF0000"/>
                </a:solidFill>
              </a:rPr>
              <a:t>-1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53325" y="4936093"/>
            <a:ext cx="1322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Заместване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         (</a:t>
            </a:r>
            <a:r>
              <a:rPr lang="bg-BG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6934200" y="2886075"/>
            <a:ext cx="762000" cy="892552"/>
            <a:chOff x="6705600" y="3374648"/>
            <a:chExt cx="762000" cy="892552"/>
          </a:xfrm>
        </p:grpSpPr>
        <p:sp>
          <p:nvSpPr>
            <p:cNvPr id="32" name="Rectangle 31"/>
            <p:cNvSpPr/>
            <p:nvPr/>
          </p:nvSpPr>
          <p:spPr>
            <a:xfrm>
              <a:off x="6858000" y="3374648"/>
              <a:ext cx="457200" cy="76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05600" y="3374648"/>
              <a:ext cx="762000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bg-BG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 </a:t>
              </a:r>
              <a:r>
                <a:rPr lang="en-US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G</a:t>
              </a:r>
              <a:endParaRPr lang="en-US" altLang="zh-TW" sz="2600" b="1" dirty="0" smtClean="0">
                <a:solidFill>
                  <a:srgbClr val="F60896"/>
                </a:solidFill>
                <a:latin typeface="Courier New" pitchFamily="49" charset="0"/>
                <a:ea typeface="PMingLiU" pitchFamily="18" charset="-120"/>
              </a:endParaRPr>
            </a:p>
            <a:p>
              <a:r>
                <a:rPr lang="bg-BG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 </a:t>
              </a:r>
              <a:r>
                <a:rPr lang="en-US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-</a:t>
              </a:r>
              <a:endParaRPr lang="en-US" altLang="zh-TW" sz="2600" b="1" dirty="0">
                <a:solidFill>
                  <a:srgbClr val="FFFF00"/>
                </a:solidFill>
                <a:ea typeface="PMingLiU" pitchFamily="18" charset="-12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34200" y="3733800"/>
            <a:ext cx="762000" cy="892552"/>
            <a:chOff x="6705600" y="3307973"/>
            <a:chExt cx="762000" cy="892552"/>
          </a:xfrm>
        </p:grpSpPr>
        <p:sp>
          <p:nvSpPr>
            <p:cNvPr id="36" name="Rectangle 35"/>
            <p:cNvSpPr/>
            <p:nvPr/>
          </p:nvSpPr>
          <p:spPr>
            <a:xfrm>
              <a:off x="6858000" y="3374648"/>
              <a:ext cx="457200" cy="76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05600" y="3307973"/>
              <a:ext cx="762000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bg-BG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 </a:t>
              </a:r>
              <a:r>
                <a:rPr lang="en-US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-</a:t>
              </a:r>
            </a:p>
            <a:p>
              <a:r>
                <a:rPr lang="bg-BG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 </a:t>
              </a:r>
              <a:r>
                <a:rPr lang="en-US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T</a:t>
              </a:r>
              <a:endParaRPr lang="en-US" altLang="zh-TW" sz="2600" b="1" dirty="0">
                <a:solidFill>
                  <a:schemeClr val="accent2">
                    <a:lumMod val="50000"/>
                  </a:schemeClr>
                </a:solidFill>
                <a:ea typeface="PMingLiU" pitchFamily="18" charset="-12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34200" y="4657725"/>
            <a:ext cx="762000" cy="892552"/>
            <a:chOff x="6705600" y="3317498"/>
            <a:chExt cx="762000" cy="892552"/>
          </a:xfrm>
        </p:grpSpPr>
        <p:sp>
          <p:nvSpPr>
            <p:cNvPr id="39" name="Rectangle 38"/>
            <p:cNvSpPr/>
            <p:nvPr/>
          </p:nvSpPr>
          <p:spPr>
            <a:xfrm>
              <a:off x="6858000" y="3374648"/>
              <a:ext cx="457200" cy="76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705600" y="3317498"/>
              <a:ext cx="762000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bg-BG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 </a:t>
              </a:r>
              <a:r>
                <a:rPr lang="en-US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G</a:t>
              </a:r>
              <a:endParaRPr lang="en-US" altLang="zh-TW" sz="2600" b="1" dirty="0" smtClean="0">
                <a:solidFill>
                  <a:srgbClr val="F60896"/>
                </a:solidFill>
                <a:latin typeface="Courier New" pitchFamily="49" charset="0"/>
                <a:ea typeface="PMingLiU" pitchFamily="18" charset="-120"/>
              </a:endParaRPr>
            </a:p>
            <a:p>
              <a:r>
                <a:rPr lang="bg-BG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 </a:t>
              </a:r>
              <a:r>
                <a:rPr lang="en-US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A</a:t>
              </a:r>
              <a:endParaRPr lang="en-US" altLang="zh-TW" sz="2600" b="1" dirty="0">
                <a:solidFill>
                  <a:srgbClr val="FFFF00"/>
                </a:solidFill>
                <a:ea typeface="PMingLiU" pitchFamily="18" charset="-12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34200" y="5593973"/>
            <a:ext cx="762000" cy="892552"/>
            <a:chOff x="6705600" y="3317498"/>
            <a:chExt cx="762000" cy="892552"/>
          </a:xfrm>
        </p:grpSpPr>
        <p:sp>
          <p:nvSpPr>
            <p:cNvPr id="42" name="Rectangle 41"/>
            <p:cNvSpPr/>
            <p:nvPr/>
          </p:nvSpPr>
          <p:spPr>
            <a:xfrm>
              <a:off x="6858000" y="3374648"/>
              <a:ext cx="457200" cy="762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705600" y="3317498"/>
              <a:ext cx="762000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bg-BG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 </a:t>
              </a:r>
              <a:r>
                <a:rPr lang="en-US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C</a:t>
              </a:r>
              <a:endParaRPr lang="en-US" altLang="zh-TW" sz="2600" b="1" dirty="0" smtClean="0">
                <a:solidFill>
                  <a:srgbClr val="F60896"/>
                </a:solidFill>
                <a:latin typeface="Courier New" pitchFamily="49" charset="0"/>
                <a:ea typeface="PMingLiU" pitchFamily="18" charset="-120"/>
              </a:endParaRPr>
            </a:p>
            <a:p>
              <a:r>
                <a:rPr lang="bg-BG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 </a:t>
              </a:r>
              <a:r>
                <a:rPr lang="en-US" altLang="zh-TW" sz="2600" b="1" dirty="0" smtClean="0">
                  <a:solidFill>
                    <a:schemeClr val="accent2">
                      <a:lumMod val="50000"/>
                    </a:schemeClr>
                  </a:solidFill>
                  <a:latin typeface="Courier New" pitchFamily="49" charset="0"/>
                  <a:ea typeface="PMingLiU" pitchFamily="18" charset="-120"/>
                </a:rPr>
                <a:t>C</a:t>
              </a:r>
              <a:endParaRPr lang="en-US" altLang="zh-TW" sz="2600" b="1" dirty="0">
                <a:solidFill>
                  <a:srgbClr val="FFFF00"/>
                </a:solidFill>
                <a:ea typeface="PMingLiU" pitchFamily="18" charset="-12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84538" y="5879068"/>
            <a:ext cx="99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Еднакви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      (3)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rot="5400000">
            <a:off x="8037479" y="3922679"/>
            <a:ext cx="228600" cy="324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>
            <a:off x="8189879" y="3922679"/>
            <a:ext cx="228600" cy="3242"/>
          </a:xfrm>
          <a:prstGeom prst="straightConnector1">
            <a:avLst/>
          </a:prstGeom>
          <a:ln w="28575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76200" y="3697069"/>
            <a:ext cx="6847335" cy="1332131"/>
            <a:chOff x="76200" y="3200400"/>
            <a:chExt cx="6847335" cy="1332131"/>
          </a:xfrm>
        </p:grpSpPr>
        <p:grpSp>
          <p:nvGrpSpPr>
            <p:cNvPr id="57" name="Group 56"/>
            <p:cNvGrpSpPr/>
            <p:nvPr/>
          </p:nvGrpSpPr>
          <p:grpSpPr>
            <a:xfrm>
              <a:off x="76200" y="3200400"/>
              <a:ext cx="6847335" cy="1332131"/>
              <a:chOff x="76200" y="3200400"/>
              <a:chExt cx="6847335" cy="1332131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1447800" y="3200400"/>
                <a:ext cx="5181600" cy="984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bg-BG" altLang="zh-TW" sz="2900" b="1" dirty="0" smtClean="0">
                    <a:solidFill>
                      <a:schemeClr val="accent2">
                        <a:lumMod val="50000"/>
                      </a:schemeClr>
                    </a:solidFill>
                    <a:latin typeface="Courier New" pitchFamily="49" charset="0"/>
                    <a:ea typeface="PMingLiU" pitchFamily="18" charset="-120"/>
                  </a:rPr>
                  <a:t> </a:t>
                </a:r>
                <a:r>
                  <a:rPr lang="en-US" altLang="zh-TW" sz="2900" b="1" dirty="0" smtClean="0">
                    <a:solidFill>
                      <a:schemeClr val="accent2">
                        <a:lumMod val="50000"/>
                      </a:schemeClr>
                    </a:solidFill>
                    <a:latin typeface="Courier New" pitchFamily="49" charset="0"/>
                    <a:ea typeface="PMingLiU" pitchFamily="18" charset="-120"/>
                  </a:rPr>
                  <a:t>-</a:t>
                </a:r>
                <a:r>
                  <a:rPr lang="en-US" altLang="zh-TW" sz="2900" b="1" dirty="0" smtClean="0">
                    <a:solidFill>
                      <a:srgbClr val="F60896"/>
                    </a:solidFill>
                    <a:latin typeface="Courier New" pitchFamily="49" charset="0"/>
                    <a:ea typeface="PMingLiU" pitchFamily="18" charset="-120"/>
                  </a:rPr>
                  <a:t>GC</a:t>
                </a:r>
                <a:r>
                  <a:rPr lang="en-US" altLang="zh-TW" sz="2900" b="1" dirty="0" smtClean="0">
                    <a:solidFill>
                      <a:schemeClr val="accent2">
                        <a:lumMod val="50000"/>
                      </a:schemeClr>
                    </a:solidFill>
                    <a:latin typeface="Courier New" pitchFamily="49" charset="0"/>
                    <a:ea typeface="PMingLiU" pitchFamily="18" charset="-120"/>
                  </a:rPr>
                  <a:t>--G</a:t>
                </a:r>
                <a:r>
                  <a:rPr lang="en-US" altLang="zh-TW" sz="2900" b="1" dirty="0" smtClean="0">
                    <a:solidFill>
                      <a:srgbClr val="F60896"/>
                    </a:solidFill>
                    <a:latin typeface="Courier New" pitchFamily="49" charset="0"/>
                    <a:ea typeface="PMingLiU" pitchFamily="18" charset="-120"/>
                  </a:rPr>
                  <a:t>CAT</a:t>
                </a:r>
                <a:r>
                  <a:rPr lang="en-US" altLang="zh-TW" sz="2900" b="1" dirty="0" smtClean="0">
                    <a:solidFill>
                      <a:srgbClr val="FFFF00"/>
                    </a:solidFill>
                    <a:latin typeface="Courier New" pitchFamily="49" charset="0"/>
                    <a:ea typeface="PMingLiU" pitchFamily="18" charset="-120"/>
                  </a:rPr>
                  <a:t>G</a:t>
                </a:r>
                <a:r>
                  <a:rPr lang="en-US" altLang="zh-TW" sz="2900" b="1" dirty="0" smtClean="0">
                    <a:solidFill>
                      <a:srgbClr val="F60896"/>
                    </a:solidFill>
                    <a:latin typeface="Courier New" pitchFamily="49" charset="0"/>
                    <a:ea typeface="PMingLiU" pitchFamily="18" charset="-120"/>
                  </a:rPr>
                  <a:t>GAT</a:t>
                </a:r>
                <a:r>
                  <a:rPr lang="en-US" altLang="zh-TW" sz="2900" b="1" dirty="0" smtClean="0">
                    <a:solidFill>
                      <a:srgbClr val="FFFF00"/>
                    </a:solidFill>
                    <a:latin typeface="Courier New" pitchFamily="49" charset="0"/>
                    <a:ea typeface="PMingLiU" pitchFamily="18" charset="-120"/>
                  </a:rPr>
                  <a:t>TGA</a:t>
                </a:r>
                <a:r>
                  <a:rPr lang="en-US" altLang="zh-TW" sz="2900" b="1" dirty="0" smtClean="0">
                    <a:solidFill>
                      <a:schemeClr val="accent2">
                        <a:lumMod val="50000"/>
                      </a:schemeClr>
                    </a:solidFill>
                    <a:latin typeface="Courier New" pitchFamily="49" charset="0"/>
                    <a:ea typeface="PMingLiU" pitchFamily="18" charset="-120"/>
                  </a:rPr>
                  <a:t>G</a:t>
                </a:r>
                <a:r>
                  <a:rPr lang="en-US" altLang="zh-TW" sz="2900" b="1" dirty="0" smtClean="0">
                    <a:solidFill>
                      <a:srgbClr val="F60896"/>
                    </a:solidFill>
                    <a:latin typeface="Courier New" pitchFamily="49" charset="0"/>
                    <a:ea typeface="PMingLiU" pitchFamily="18" charset="-120"/>
                  </a:rPr>
                  <a:t>C</a:t>
                </a:r>
                <a:r>
                  <a:rPr lang="en-US" altLang="zh-TW" sz="2900" b="1" dirty="0" smtClean="0">
                    <a:solidFill>
                      <a:srgbClr val="FFFF00"/>
                    </a:solidFill>
                    <a:latin typeface="Courier New" pitchFamily="49" charset="0"/>
                    <a:ea typeface="PMingLiU" pitchFamily="18" charset="-120"/>
                  </a:rPr>
                  <a:t>G</a:t>
                </a:r>
                <a:r>
                  <a:rPr lang="en-US" altLang="zh-TW" sz="2900" b="1" dirty="0" smtClean="0">
                    <a:solidFill>
                      <a:srgbClr val="F60896"/>
                    </a:solidFill>
                    <a:latin typeface="Courier New" pitchFamily="49" charset="0"/>
                    <a:ea typeface="PMingLiU" pitchFamily="18" charset="-120"/>
                  </a:rPr>
                  <a:t>A</a:t>
                </a:r>
              </a:p>
              <a:p>
                <a:r>
                  <a:rPr lang="bg-BG" altLang="zh-TW" sz="2900" b="1" dirty="0" smtClean="0">
                    <a:solidFill>
                      <a:schemeClr val="accent2">
                        <a:lumMod val="50000"/>
                      </a:schemeClr>
                    </a:solidFill>
                    <a:latin typeface="Courier New" pitchFamily="49" charset="0"/>
                    <a:ea typeface="PMingLiU" pitchFamily="18" charset="-120"/>
                  </a:rPr>
                  <a:t> </a:t>
                </a:r>
                <a:r>
                  <a:rPr lang="en-US" altLang="zh-TW" sz="2900" b="1" dirty="0" smtClean="0">
                    <a:solidFill>
                      <a:schemeClr val="accent2">
                        <a:lumMod val="50000"/>
                      </a:schemeClr>
                    </a:solidFill>
                    <a:latin typeface="Courier New" pitchFamily="49" charset="0"/>
                    <a:ea typeface="PMingLiU" pitchFamily="18" charset="-120"/>
                  </a:rPr>
                  <a:t>T</a:t>
                </a:r>
                <a:r>
                  <a:rPr lang="en-US" altLang="zh-TW" sz="2900" b="1" dirty="0" smtClean="0">
                    <a:solidFill>
                      <a:srgbClr val="F60896"/>
                    </a:solidFill>
                    <a:latin typeface="Courier New" pitchFamily="49" charset="0"/>
                    <a:ea typeface="PMingLiU" pitchFamily="18" charset="-120"/>
                  </a:rPr>
                  <a:t>GC</a:t>
                </a:r>
                <a:r>
                  <a:rPr lang="en-US" altLang="zh-TW" sz="2900" b="1" dirty="0" smtClean="0">
                    <a:solidFill>
                      <a:schemeClr val="accent2">
                        <a:lumMod val="50000"/>
                      </a:schemeClr>
                    </a:solidFill>
                    <a:latin typeface="Courier New" pitchFamily="49" charset="0"/>
                    <a:ea typeface="PMingLiU" pitchFamily="18" charset="-120"/>
                  </a:rPr>
                  <a:t>GC-</a:t>
                </a:r>
                <a:r>
                  <a:rPr lang="en-US" altLang="zh-TW" sz="2900" b="1" dirty="0" smtClean="0">
                    <a:solidFill>
                      <a:srgbClr val="F60896"/>
                    </a:solidFill>
                    <a:latin typeface="Courier New" pitchFamily="49" charset="0"/>
                    <a:ea typeface="PMingLiU" pitchFamily="18" charset="-120"/>
                  </a:rPr>
                  <a:t>CAT</a:t>
                </a:r>
                <a:r>
                  <a:rPr lang="en-US" altLang="zh-TW" sz="2900" b="1" dirty="0" smtClean="0">
                    <a:solidFill>
                      <a:srgbClr val="FFFF00"/>
                    </a:solidFill>
                    <a:latin typeface="Courier New" pitchFamily="49" charset="0"/>
                    <a:ea typeface="PMingLiU" pitchFamily="18" charset="-120"/>
                  </a:rPr>
                  <a:t>T</a:t>
                </a:r>
                <a:r>
                  <a:rPr lang="en-US" altLang="zh-TW" sz="2900" b="1" dirty="0" smtClean="0">
                    <a:solidFill>
                      <a:srgbClr val="F60896"/>
                    </a:solidFill>
                    <a:latin typeface="Courier New" pitchFamily="49" charset="0"/>
                    <a:ea typeface="PMingLiU" pitchFamily="18" charset="-120"/>
                  </a:rPr>
                  <a:t>GAT</a:t>
                </a:r>
                <a:r>
                  <a:rPr lang="en-US" altLang="zh-TW" sz="2900" b="1" dirty="0" smtClean="0">
                    <a:solidFill>
                      <a:srgbClr val="FFFF00"/>
                    </a:solidFill>
                    <a:latin typeface="Courier New" pitchFamily="49" charset="0"/>
                    <a:ea typeface="PMingLiU" pitchFamily="18" charset="-120"/>
                  </a:rPr>
                  <a:t>GAC</a:t>
                </a:r>
                <a:r>
                  <a:rPr lang="en-US" altLang="zh-TW" sz="2900" b="1" dirty="0" smtClean="0">
                    <a:solidFill>
                      <a:schemeClr val="accent2">
                        <a:lumMod val="50000"/>
                      </a:schemeClr>
                    </a:solidFill>
                    <a:latin typeface="Courier New" pitchFamily="49" charset="0"/>
                    <a:ea typeface="PMingLiU" pitchFamily="18" charset="-120"/>
                  </a:rPr>
                  <a:t>-</a:t>
                </a:r>
                <a:r>
                  <a:rPr lang="en-US" altLang="zh-TW" sz="2900" b="1" dirty="0" smtClean="0">
                    <a:solidFill>
                      <a:srgbClr val="F60896"/>
                    </a:solidFill>
                    <a:latin typeface="Courier New" pitchFamily="49" charset="0"/>
                    <a:ea typeface="PMingLiU" pitchFamily="18" charset="-120"/>
                  </a:rPr>
                  <a:t>C</a:t>
                </a:r>
                <a:r>
                  <a:rPr lang="en-US" altLang="zh-TW" sz="2900" b="1" dirty="0" smtClean="0">
                    <a:solidFill>
                      <a:srgbClr val="FFFF00"/>
                    </a:solidFill>
                    <a:latin typeface="Courier New" pitchFamily="49" charset="0"/>
                    <a:ea typeface="PMingLiU" pitchFamily="18" charset="-120"/>
                  </a:rPr>
                  <a:t>A</a:t>
                </a:r>
                <a:r>
                  <a:rPr lang="en-US" altLang="zh-TW" sz="2900" b="1" dirty="0" smtClean="0">
                    <a:solidFill>
                      <a:schemeClr val="accent2">
                        <a:lumMod val="50000"/>
                      </a:schemeClr>
                    </a:solidFill>
                    <a:latin typeface="Courier New" pitchFamily="49" charset="0"/>
                    <a:ea typeface="PMingLiU" pitchFamily="18" charset="-120"/>
                  </a:rPr>
                  <a:t>-</a:t>
                </a:r>
                <a:endParaRPr lang="en-US" altLang="zh-TW" sz="2900" b="1" dirty="0">
                  <a:solidFill>
                    <a:srgbClr val="FFFF00"/>
                  </a:solidFill>
                  <a:ea typeface="PMingLiU" pitchFamily="18" charset="-12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57350" y="3968294"/>
                <a:ext cx="526618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-1 3 3-1-1-1</a:t>
                </a:r>
                <a:r>
                  <a:rPr lang="bg-BG" sz="22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sz="22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3 3 3 </a:t>
                </a:r>
                <a:r>
                  <a:rPr lang="bg-BG" sz="22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sz="22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1 3 3 3 1</a:t>
                </a:r>
                <a:r>
                  <a:rPr lang="bg-BG" sz="22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sz="22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1</a:t>
                </a:r>
                <a:r>
                  <a:rPr lang="bg-BG" sz="22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sz="22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 1-1 3 1</a:t>
                </a:r>
                <a:r>
                  <a:rPr lang="bg-BG" sz="22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sz="22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-1 = 26 </a:t>
                </a:r>
                <a:endParaRPr lang="en-US" sz="22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066800" y="4010799"/>
                <a:ext cx="70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Score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6200" y="3886200"/>
                <a:ext cx="8474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dirty="0" smtClean="0"/>
                  <a:t>Колич.</a:t>
                </a:r>
              </a:p>
              <a:p>
                <a:pPr algn="ctr"/>
                <a:r>
                  <a:rPr lang="bg-BG" dirty="0" smtClean="0"/>
                  <a:t>мярка</a:t>
                </a:r>
                <a:endParaRPr lang="en-US" dirty="0"/>
              </a:p>
            </p:txBody>
          </p:sp>
        </p:grpSp>
        <p:sp>
          <p:nvSpPr>
            <p:cNvPr id="54" name="Right Brace 53"/>
            <p:cNvSpPr/>
            <p:nvPr/>
          </p:nvSpPr>
          <p:spPr>
            <a:xfrm>
              <a:off x="771211" y="3943350"/>
              <a:ext cx="304800" cy="53340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927597" y="6141363"/>
            <a:ext cx="5673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-1 3</a:t>
            </a:r>
            <a:r>
              <a:rPr lang="bg-BG" sz="2000" b="1" dirty="0" smtClean="0">
                <a:solidFill>
                  <a:schemeClr val="accent3">
                    <a:lumMod val="75000"/>
                  </a:schemeClr>
                </a:solidFill>
              </a:rPr>
              <a:t>  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3</a:t>
            </a:r>
            <a:r>
              <a:rPr lang="bg-BG" sz="2000" b="1" dirty="0" smtClean="0">
                <a:solidFill>
                  <a:schemeClr val="accent3">
                    <a:lumMod val="75000"/>
                  </a:schemeClr>
                </a:solidFill>
              </a:rPr>
              <a:t>  3  3-1 3 -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1</a:t>
            </a:r>
            <a:r>
              <a:rPr lang="bg-BG" sz="2000" b="1" dirty="0" smtClean="0">
                <a:solidFill>
                  <a:schemeClr val="accent3">
                    <a:lumMod val="75000"/>
                  </a:schemeClr>
                </a:solidFill>
              </a:rPr>
              <a:t> 1 -1 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3</a:t>
            </a:r>
            <a:r>
              <a:rPr lang="bg-BG" sz="2000" b="1" dirty="0" smtClean="0">
                <a:solidFill>
                  <a:schemeClr val="accent3">
                    <a:lumMod val="75000"/>
                  </a:schemeClr>
                </a:solidFill>
              </a:rPr>
              <a:t> 3  3-1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bg-BG" sz="2000" b="1" dirty="0" smtClean="0">
                <a:solidFill>
                  <a:schemeClr val="accent3">
                    <a:lumMod val="75000"/>
                  </a:schemeClr>
                </a:solidFill>
              </a:rPr>
              <a:t> 3  3 -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1</a:t>
            </a:r>
            <a:r>
              <a:rPr lang="bg-BG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1</a:t>
            </a:r>
            <a:r>
              <a:rPr lang="bg-BG" sz="2000" b="1" dirty="0" smtClean="0">
                <a:solidFill>
                  <a:schemeClr val="accent3">
                    <a:lumMod val="75000"/>
                  </a:schemeClr>
                </a:solidFill>
              </a:rPr>
              <a:t> 1 -1-1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bg-BG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= 2</a:t>
            </a:r>
            <a:r>
              <a:rPr lang="bg-BG" sz="2000" b="1" dirty="0" smtClean="0">
                <a:solidFill>
                  <a:schemeClr val="accent3">
                    <a:lumMod val="75000"/>
                  </a:schemeClr>
                </a:solidFill>
              </a:rPr>
              <a:t>5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8600" y="6183868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Score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495925" y="3733800"/>
            <a:ext cx="228600" cy="838200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752600" y="3733800"/>
            <a:ext cx="228600" cy="838200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29175" y="3743325"/>
            <a:ext cx="228600" cy="838200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857500" y="3733800"/>
            <a:ext cx="228600" cy="838200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0"/>
            <a:ext cx="4267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52400"/>
            <a:ext cx="4267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3352800"/>
            <a:ext cx="4368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581400"/>
            <a:ext cx="4064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Rectangle 41"/>
          <p:cNvSpPr/>
          <p:nvPr/>
        </p:nvSpPr>
        <p:spPr>
          <a:xfrm>
            <a:off x="1922930" y="457200"/>
            <a:ext cx="508747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r>
              <a:rPr lang="en-US" sz="2000" b="1" dirty="0" smtClean="0"/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Алгоритми – </a:t>
            </a:r>
            <a:r>
              <a:rPr lang="bg-BG" sz="2000" b="1" dirty="0" smtClean="0">
                <a:solidFill>
                  <a:srgbClr val="FF0000"/>
                </a:solidFill>
              </a:rPr>
              <a:t>търсене в база от данни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9249" y="1295400"/>
            <a:ext cx="7983071" cy="66787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b="1" dirty="0" smtClean="0">
              <a:solidFill>
                <a:schemeClr val="tx1"/>
              </a:solidFill>
            </a:endParaRPr>
          </a:p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Подреждане на секвенции – </a:t>
            </a:r>
            <a:r>
              <a:rPr lang="bg-BG" sz="2000" b="1" dirty="0" smtClean="0">
                <a:solidFill>
                  <a:srgbClr val="FF0000"/>
                </a:solidFill>
              </a:rPr>
              <a:t>метод на динамичното програмиране и предсказване структурата на РНК по зададено подреждане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  <p:pic>
        <p:nvPicPr>
          <p:cNvPr id="203792" name="Picture 16" descr="Резултат с изображение за co-evolution  and RNA struct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4314824"/>
            <a:ext cx="4200525" cy="1628776"/>
          </a:xfrm>
          <a:prstGeom prst="rect">
            <a:avLst/>
          </a:prstGeom>
          <a:noFill/>
        </p:spPr>
      </p:pic>
      <p:pic>
        <p:nvPicPr>
          <p:cNvPr id="50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2272347"/>
            <a:ext cx="6705600" cy="176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03793" name="Object 17"/>
          <p:cNvGraphicFramePr>
            <a:graphicFrameLocks noChangeAspect="1"/>
          </p:cNvGraphicFramePr>
          <p:nvPr/>
        </p:nvGraphicFramePr>
        <p:xfrm>
          <a:off x="5181600" y="5976937"/>
          <a:ext cx="228600" cy="423863"/>
        </p:xfrm>
        <a:graphic>
          <a:graphicData uri="http://schemas.openxmlformats.org/presentationml/2006/ole">
            <p:oleObj spid="_x0000_s203793" name="Equation" r:id="rId6" imgW="88560" imgH="164880" progId="Equation.3">
              <p:embed/>
            </p:oleObj>
          </a:graphicData>
        </a:graphic>
      </p:graphicFrame>
      <p:graphicFrame>
        <p:nvGraphicFramePr>
          <p:cNvPr id="203794" name="Object 18"/>
          <p:cNvGraphicFramePr>
            <a:graphicFrameLocks noChangeAspect="1"/>
          </p:cNvGraphicFramePr>
          <p:nvPr/>
        </p:nvGraphicFramePr>
        <p:xfrm>
          <a:off x="6048375" y="5945188"/>
          <a:ext cx="325438" cy="488950"/>
        </p:xfrm>
        <a:graphic>
          <a:graphicData uri="http://schemas.openxmlformats.org/presentationml/2006/ole">
            <p:oleObj spid="_x0000_s203794" name="Equation" r:id="rId7" imgW="126720" imgH="190440" progId="Equation.3">
              <p:embed/>
            </p:oleObj>
          </a:graphicData>
        </a:graphic>
      </p:graphicFrame>
      <p:graphicFrame>
        <p:nvGraphicFramePr>
          <p:cNvPr id="203795" name="Object 19"/>
          <p:cNvGraphicFramePr>
            <a:graphicFrameLocks noChangeAspect="1"/>
          </p:cNvGraphicFramePr>
          <p:nvPr/>
        </p:nvGraphicFramePr>
        <p:xfrm>
          <a:off x="2590800" y="5029200"/>
          <a:ext cx="228600" cy="423862"/>
        </p:xfrm>
        <a:graphic>
          <a:graphicData uri="http://schemas.openxmlformats.org/presentationml/2006/ole">
            <p:oleObj spid="_x0000_s203795" name="Equation" r:id="rId8" imgW="88560" imgH="164880" progId="Equation.3">
              <p:embed/>
            </p:oleObj>
          </a:graphicData>
        </a:graphic>
      </p:graphicFrame>
      <p:graphicFrame>
        <p:nvGraphicFramePr>
          <p:cNvPr id="203796" name="Object 20"/>
          <p:cNvGraphicFramePr>
            <a:graphicFrameLocks noChangeAspect="1"/>
          </p:cNvGraphicFramePr>
          <p:nvPr/>
        </p:nvGraphicFramePr>
        <p:xfrm>
          <a:off x="3179762" y="4686486"/>
          <a:ext cx="249238" cy="374464"/>
        </p:xfrm>
        <a:graphic>
          <a:graphicData uri="http://schemas.openxmlformats.org/presentationml/2006/ole">
            <p:oleObj spid="_x0000_s203796" name="Equation" r:id="rId9" imgW="126720" imgH="190440" progId="Equation.3">
              <p:embed/>
            </p:oleObj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7825" y="5806933"/>
            <a:ext cx="3048000" cy="97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6" name="Group 25"/>
          <p:cNvGrpSpPr/>
          <p:nvPr/>
        </p:nvGrpSpPr>
        <p:grpSpPr>
          <a:xfrm>
            <a:off x="1573310" y="853933"/>
            <a:ext cx="5994911" cy="4876800"/>
            <a:chOff x="1600200" y="609600"/>
            <a:chExt cx="5994911" cy="48768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00200" y="609600"/>
              <a:ext cx="5942013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7" name="Object 4"/>
            <p:cNvGraphicFramePr>
              <a:graphicFrameLocks noChangeAspect="1"/>
            </p:cNvGraphicFramePr>
            <p:nvPr/>
          </p:nvGraphicFramePr>
          <p:xfrm>
            <a:off x="4090988" y="4061010"/>
            <a:ext cx="2081212" cy="561975"/>
          </p:xfrm>
          <a:graphic>
            <a:graphicData uri="http://schemas.openxmlformats.org/presentationml/2006/ole">
              <p:oleObj spid="_x0000_s121860" name="Equation" r:id="rId6" imgW="939600" imgH="253800" progId="Equation.3">
                <p:embed/>
              </p:oleObj>
            </a:graphicData>
          </a:graphic>
        </p:graphicFrame>
        <p:graphicFrame>
          <p:nvGraphicFramePr>
            <p:cNvPr id="8" name="Object 5"/>
            <p:cNvGraphicFramePr>
              <a:graphicFrameLocks noChangeAspect="1"/>
            </p:cNvGraphicFramePr>
            <p:nvPr/>
          </p:nvGraphicFramePr>
          <p:xfrm>
            <a:off x="5427195" y="2897938"/>
            <a:ext cx="280988" cy="420687"/>
          </p:xfrm>
          <a:graphic>
            <a:graphicData uri="http://schemas.openxmlformats.org/presentationml/2006/ole">
              <p:oleObj spid="_x0000_s121861" name="Equation" r:id="rId7" imgW="126720" imgH="190440" progId="Equation.3">
                <p:embed/>
              </p:oleObj>
            </a:graphicData>
          </a:graphic>
        </p:graphicFrame>
        <p:graphicFrame>
          <p:nvGraphicFramePr>
            <p:cNvPr id="9" name="Object 6"/>
            <p:cNvGraphicFramePr>
              <a:graphicFrameLocks noChangeAspect="1"/>
            </p:cNvGraphicFramePr>
            <p:nvPr/>
          </p:nvGraphicFramePr>
          <p:xfrm>
            <a:off x="4003675" y="2882248"/>
            <a:ext cx="196850" cy="365125"/>
          </p:xfrm>
          <a:graphic>
            <a:graphicData uri="http://schemas.openxmlformats.org/presentationml/2006/ole">
              <p:oleObj spid="_x0000_s121862" name="Equation" r:id="rId8" imgW="88560" imgH="164880" progId="Equation.3">
                <p:embed/>
              </p:oleObj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1676400" y="4670610"/>
              <a:ext cx="35023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1600" dirty="0" smtClean="0"/>
                <a:t>Пресметнати честоти за двойките        </a:t>
              </a:r>
            </a:p>
            <a:p>
              <a:pPr algn="ctr"/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7200" y="4899210"/>
              <a:ext cx="32871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1600" dirty="0" smtClean="0"/>
                <a:t>Пресметнати честоти по отделно за</a:t>
              </a:r>
            </a:p>
            <a:p>
              <a:pPr algn="ctr"/>
              <a:r>
                <a:rPr lang="bg-BG" sz="1600" dirty="0" smtClean="0"/>
                <a:t>и </a:t>
              </a:r>
              <a:endParaRPr lang="en-US" sz="1600" dirty="0"/>
            </a:p>
          </p:txBody>
        </p:sp>
        <p:graphicFrame>
          <p:nvGraphicFramePr>
            <p:cNvPr id="12" name="Object 7"/>
            <p:cNvGraphicFramePr>
              <a:graphicFrameLocks noChangeAspect="1"/>
            </p:cNvGraphicFramePr>
            <p:nvPr/>
          </p:nvGraphicFramePr>
          <p:xfrm>
            <a:off x="1674813" y="3070081"/>
            <a:ext cx="506412" cy="422275"/>
          </p:xfrm>
          <a:graphic>
            <a:graphicData uri="http://schemas.openxmlformats.org/presentationml/2006/ole">
              <p:oleObj spid="_x0000_s121863" name="Equation" r:id="rId9" imgW="228600" imgH="190440" progId="Equation.3">
                <p:embed/>
              </p:oleObj>
            </a:graphicData>
          </a:graphic>
        </p:graphicFrame>
        <p:graphicFrame>
          <p:nvGraphicFramePr>
            <p:cNvPr id="13" name="Object 8"/>
            <p:cNvGraphicFramePr>
              <a:graphicFrameLocks noChangeAspect="1"/>
            </p:cNvGraphicFramePr>
            <p:nvPr/>
          </p:nvGraphicFramePr>
          <p:xfrm>
            <a:off x="1654175" y="3432175"/>
            <a:ext cx="268288" cy="246063"/>
          </p:xfrm>
          <a:graphic>
            <a:graphicData uri="http://schemas.openxmlformats.org/presentationml/2006/ole">
              <p:oleObj spid="_x0000_s121864" name="Equation" r:id="rId10" imgW="152280" imgH="139680" progId="Equation.3">
                <p:embed/>
              </p:oleObj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2133879" y="3117388"/>
              <a:ext cx="2286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dirty="0" smtClean="0"/>
                <a:t>колони в подреждането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90344" y="3389376"/>
              <a:ext cx="3454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dirty="0" smtClean="0"/>
                <a:t>нукл.  или  амино кисел. принадл. на </a:t>
              </a:r>
              <a:endParaRPr lang="en-US" sz="16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5400000">
              <a:off x="3810000" y="4518210"/>
              <a:ext cx="228600" cy="228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562600" y="4594410"/>
              <a:ext cx="304800" cy="228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" name="Object 10"/>
            <p:cNvGraphicFramePr>
              <a:graphicFrameLocks noChangeAspect="1"/>
            </p:cNvGraphicFramePr>
            <p:nvPr/>
          </p:nvGraphicFramePr>
          <p:xfrm>
            <a:off x="2971800" y="4975410"/>
            <a:ext cx="360219" cy="304800"/>
          </p:xfrm>
          <a:graphic>
            <a:graphicData uri="http://schemas.openxmlformats.org/presentationml/2006/ole">
              <p:oleObj spid="_x0000_s121865" name="Equation" r:id="rId11" imgW="164880" imgH="139680" progId="Equation.3">
                <p:embed/>
              </p:oleObj>
            </a:graphicData>
          </a:graphic>
        </p:graphicFrame>
        <p:graphicFrame>
          <p:nvGraphicFramePr>
            <p:cNvPr id="19" name="Object 12"/>
            <p:cNvGraphicFramePr>
              <a:graphicFrameLocks noChangeAspect="1"/>
            </p:cNvGraphicFramePr>
            <p:nvPr/>
          </p:nvGraphicFramePr>
          <p:xfrm>
            <a:off x="5544670" y="5212975"/>
            <a:ext cx="228600" cy="228600"/>
          </p:xfrm>
          <a:graphic>
            <a:graphicData uri="http://schemas.openxmlformats.org/presentationml/2006/ole">
              <p:oleObj spid="_x0000_s121866" name="Equation" r:id="rId12" imgW="114120" imgH="114120" progId="Equation.3">
                <p:embed/>
              </p:oleObj>
            </a:graphicData>
          </a:graphic>
        </p:graphicFrame>
        <p:graphicFrame>
          <p:nvGraphicFramePr>
            <p:cNvPr id="20" name="Object 13"/>
            <p:cNvGraphicFramePr>
              <a:graphicFrameLocks noChangeAspect="1"/>
            </p:cNvGraphicFramePr>
            <p:nvPr/>
          </p:nvGraphicFramePr>
          <p:xfrm>
            <a:off x="6001870" y="5202238"/>
            <a:ext cx="229289" cy="284162"/>
          </p:xfrm>
          <a:graphic>
            <a:graphicData uri="http://schemas.openxmlformats.org/presentationml/2006/ole">
              <p:oleObj spid="_x0000_s121867" name="Equation" r:id="rId13" imgW="114120" imgH="139680" progId="Equation.3">
                <p:embed/>
              </p:oleObj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6019800" y="4137210"/>
              <a:ext cx="1575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1600" dirty="0" smtClean="0"/>
                <a:t>ако варират независимо        </a:t>
              </a:r>
            </a:p>
            <a:p>
              <a:pPr algn="ctr"/>
              <a:endParaRPr lang="en-US" sz="1600" dirty="0"/>
            </a:p>
          </p:txBody>
        </p:sp>
        <p:graphicFrame>
          <p:nvGraphicFramePr>
            <p:cNvPr id="22" name="Object 14"/>
            <p:cNvGraphicFramePr>
              <a:graphicFrameLocks noChangeAspect="1"/>
            </p:cNvGraphicFramePr>
            <p:nvPr/>
          </p:nvGraphicFramePr>
          <p:xfrm>
            <a:off x="5365750" y="3368675"/>
            <a:ext cx="196850" cy="365125"/>
          </p:xfrm>
          <a:graphic>
            <a:graphicData uri="http://schemas.openxmlformats.org/presentationml/2006/ole">
              <p:oleObj spid="_x0000_s121868" name="Equation" r:id="rId14" imgW="88560" imgH="164880" progId="Equation.3">
                <p:embed/>
              </p:oleObj>
            </a:graphicData>
          </a:graphic>
        </p:graphicFrame>
        <p:graphicFrame>
          <p:nvGraphicFramePr>
            <p:cNvPr id="23" name="Object 8"/>
            <p:cNvGraphicFramePr>
              <a:graphicFrameLocks noChangeAspect="1"/>
            </p:cNvGraphicFramePr>
            <p:nvPr/>
          </p:nvGraphicFramePr>
          <p:xfrm>
            <a:off x="1600200" y="3644202"/>
            <a:ext cx="268288" cy="358775"/>
          </p:xfrm>
          <a:graphic>
            <a:graphicData uri="http://schemas.openxmlformats.org/presentationml/2006/ole">
              <p:oleObj spid="_x0000_s121869" name="Equation" r:id="rId15" imgW="152280" imgH="203040" progId="Equation.3">
                <p:embed/>
              </p:oleObj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1936369" y="3656965"/>
              <a:ext cx="3454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dirty="0" smtClean="0"/>
                <a:t>нукл.  или  амино кисел. принадл. на </a:t>
              </a:r>
              <a:endParaRPr lang="en-US" sz="1600" dirty="0"/>
            </a:p>
          </p:txBody>
        </p:sp>
        <p:graphicFrame>
          <p:nvGraphicFramePr>
            <p:cNvPr id="25" name="Object 17"/>
            <p:cNvGraphicFramePr>
              <a:graphicFrameLocks noChangeAspect="1"/>
            </p:cNvGraphicFramePr>
            <p:nvPr/>
          </p:nvGraphicFramePr>
          <p:xfrm>
            <a:off x="5257800" y="3617913"/>
            <a:ext cx="280988" cy="420687"/>
          </p:xfrm>
          <a:graphic>
            <a:graphicData uri="http://schemas.openxmlformats.org/presentationml/2006/ole">
              <p:oleObj spid="_x0000_s121870" name="Equation" r:id="rId16" imgW="126720" imgH="190440" progId="Equation.3">
                <p:embed/>
              </p:oleObj>
            </a:graphicData>
          </a:graphic>
        </p:graphicFrame>
      </p:grpSp>
      <p:sp>
        <p:nvSpPr>
          <p:cNvPr id="28" name="Rectangle 27"/>
          <p:cNvSpPr/>
          <p:nvPr/>
        </p:nvSpPr>
        <p:spPr>
          <a:xfrm>
            <a:off x="569249" y="94124"/>
            <a:ext cx="7983071" cy="66787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b="1" dirty="0" smtClean="0">
              <a:solidFill>
                <a:schemeClr val="tx1"/>
              </a:solidFill>
            </a:endParaRPr>
          </a:p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Подреждане на секвенции – </a:t>
            </a:r>
            <a:r>
              <a:rPr lang="bg-BG" sz="2000" b="1" dirty="0" smtClean="0">
                <a:solidFill>
                  <a:srgbClr val="FF0000"/>
                </a:solidFill>
              </a:rPr>
              <a:t>метод на динамичното програмиране и предсказване структурата на РНК по зададено подреждане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  <p:pic>
        <p:nvPicPr>
          <p:cNvPr id="121872" name="Picture 1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35425" y="5791200"/>
            <a:ext cx="3835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2514171" y="6001870"/>
            <a:ext cx="807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 smtClean="0"/>
              <a:t>или</a:t>
            </a:r>
            <a:endParaRPr lang="en-US"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ctangle 33"/>
          <p:cNvSpPr/>
          <p:nvPr/>
        </p:nvSpPr>
        <p:spPr>
          <a:xfrm>
            <a:off x="569249" y="398924"/>
            <a:ext cx="7983071" cy="66787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b="1" dirty="0" smtClean="0">
              <a:solidFill>
                <a:schemeClr val="tx1"/>
              </a:solidFill>
            </a:endParaRPr>
          </a:p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Подреждане на секвенции – </a:t>
            </a:r>
            <a:r>
              <a:rPr lang="bg-BG" sz="2000" b="1" dirty="0" smtClean="0">
                <a:solidFill>
                  <a:srgbClr val="FF0000"/>
                </a:solidFill>
              </a:rPr>
              <a:t>метод на динамичното програмиране и предсказване структурата на РНК по зададено подреждане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318168" y="1371600"/>
            <a:ext cx="6454232" cy="4800600"/>
            <a:chOff x="1143000" y="685800"/>
            <a:chExt cx="6454232" cy="4800600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0" y="685800"/>
              <a:ext cx="6454232" cy="48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" name="TextBox 36"/>
            <p:cNvSpPr txBox="1"/>
            <p:nvPr/>
          </p:nvSpPr>
          <p:spPr>
            <a:xfrm>
              <a:off x="3124200" y="849868"/>
              <a:ext cx="247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Максимална ентропия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95265" y="15598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dirty="0" smtClean="0"/>
                <a:t>Ентропия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10235" y="2216695"/>
              <a:ext cx="14666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dirty="0" smtClean="0"/>
                <a:t>Допълнителни</a:t>
              </a:r>
            </a:p>
            <a:p>
              <a:pPr algn="ctr"/>
              <a:r>
                <a:rPr lang="bg-BG" sz="1600" dirty="0" smtClean="0"/>
                <a:t>условия</a:t>
              </a:r>
              <a:endParaRPr lang="en-US" sz="16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00138" y="3124200"/>
              <a:ext cx="1519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1600" dirty="0" smtClean="0"/>
                <a:t>Множители на </a:t>
              </a:r>
            </a:p>
            <a:p>
              <a:pPr algn="ctr"/>
              <a:r>
                <a:rPr lang="bg-BG" sz="1600" dirty="0" smtClean="0"/>
                <a:t>Лагранж</a:t>
              </a:r>
              <a:endParaRPr lang="en-US" sz="16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19810" y="4343400"/>
              <a:ext cx="20615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1600" dirty="0" smtClean="0"/>
                <a:t>Условия за максимум</a:t>
              </a:r>
              <a:endParaRPr 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34811" y="4912660"/>
              <a:ext cx="1039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1600" dirty="0" smtClean="0"/>
                <a:t>за всяко </a:t>
              </a:r>
              <a:r>
                <a:rPr lang="en-US" sz="1600" dirty="0" smtClean="0"/>
                <a:t>S</a:t>
              </a:r>
              <a:endParaRPr lang="en-US" sz="1600" dirty="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569249" y="519949"/>
            <a:ext cx="7983071" cy="66787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b="1" dirty="0" smtClean="0">
              <a:solidFill>
                <a:schemeClr val="tx1"/>
              </a:solidFill>
            </a:endParaRPr>
          </a:p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Подреждане на секвенции – </a:t>
            </a:r>
            <a:r>
              <a:rPr lang="bg-BG" sz="2000" b="1" dirty="0" smtClean="0">
                <a:solidFill>
                  <a:srgbClr val="FF0000"/>
                </a:solidFill>
              </a:rPr>
              <a:t>метод на динамичното програмиране и предсказване структурата на РНК по зададено подреждане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615976" y="1803400"/>
            <a:ext cx="5385024" cy="4140200"/>
            <a:chOff x="773727" y="1905000"/>
            <a:chExt cx="5385024" cy="4140200"/>
          </a:xfrm>
        </p:grpSpPr>
        <p:pic>
          <p:nvPicPr>
            <p:cNvPr id="12083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3727" y="1905000"/>
              <a:ext cx="5385024" cy="414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847784" y="2248900"/>
              <a:ext cx="1637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dirty="0" smtClean="0"/>
                <a:t>Взаимодействие</a:t>
              </a:r>
              <a:endParaRPr 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0184" y="3352800"/>
              <a:ext cx="8020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dirty="0" smtClean="0"/>
                <a:t>Полета</a:t>
              </a:r>
              <a:endParaRPr 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7891" y="3962400"/>
              <a:ext cx="2043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dirty="0" smtClean="0"/>
                <a:t>Ефективно външно поле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07145" y="4968551"/>
              <a:ext cx="487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400" dirty="0" smtClean="0"/>
                <a:t>Конформационни състояния за секвенцията </a:t>
              </a:r>
              <a:r>
                <a:rPr lang="en-US" sz="1400" dirty="0" smtClean="0"/>
                <a:t>S </a:t>
              </a:r>
              <a:r>
                <a:rPr lang="bg-BG" sz="1400" dirty="0" smtClean="0"/>
                <a:t>в полето </a:t>
              </a:r>
              <a:r>
                <a:rPr lang="en-US" sz="1400" dirty="0" smtClean="0"/>
                <a:t>E(S)</a:t>
              </a:r>
              <a:endParaRPr lang="en-US" sz="1400" dirty="0"/>
            </a:p>
          </p:txBody>
        </p:sp>
      </p:grpSp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819400"/>
            <a:ext cx="1828800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331700" y="2851525"/>
          <a:ext cx="1737895" cy="317500"/>
        </p:xfrm>
        <a:graphic>
          <a:graphicData uri="http://schemas.openxmlformats.org/presentationml/2006/ole">
            <p:oleObj spid="_x0000_s120838" name="Equation" r:id="rId6" imgW="1320480" imgH="241200" progId="Equation.3">
              <p:embed/>
            </p:oleObj>
          </a:graphicData>
        </a:graphic>
      </p:graphicFrame>
      <p:sp>
        <p:nvSpPr>
          <p:cNvPr id="24" name="Rectangle 23"/>
          <p:cNvSpPr/>
          <p:nvPr/>
        </p:nvSpPr>
        <p:spPr>
          <a:xfrm>
            <a:off x="3675530" y="4191000"/>
            <a:ext cx="4114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0839" name="Object 7"/>
          <p:cNvGraphicFramePr>
            <a:graphicFrameLocks noChangeAspect="1"/>
          </p:cNvGraphicFramePr>
          <p:nvPr/>
        </p:nvGraphicFramePr>
        <p:xfrm>
          <a:off x="4285916" y="4254500"/>
          <a:ext cx="2572084" cy="469900"/>
        </p:xfrm>
        <a:graphic>
          <a:graphicData uri="http://schemas.openxmlformats.org/presentationml/2006/ole">
            <p:oleObj spid="_x0000_s120839" name="Equation" r:id="rId7" imgW="1320480" imgH="241200" progId="Equation.3">
              <p:embed/>
            </p:oleObj>
          </a:graphicData>
        </a:graphic>
      </p:graphicFrame>
      <p:sp>
        <p:nvSpPr>
          <p:cNvPr id="28" name="Rectangle 27"/>
          <p:cNvSpPr/>
          <p:nvPr/>
        </p:nvSpPr>
        <p:spPr>
          <a:xfrm>
            <a:off x="4379260" y="301214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51494" y="3021105"/>
            <a:ext cx="735105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0842" name="Object 10"/>
          <p:cNvGraphicFramePr>
            <a:graphicFrameLocks noChangeAspect="1"/>
          </p:cNvGraphicFramePr>
          <p:nvPr/>
        </p:nvGraphicFramePr>
        <p:xfrm>
          <a:off x="6434138" y="2960688"/>
          <a:ext cx="676275" cy="442912"/>
        </p:xfrm>
        <a:graphic>
          <a:graphicData uri="http://schemas.openxmlformats.org/presentationml/2006/ole">
            <p:oleObj spid="_x0000_s120842" name="Equation" r:id="rId8" imgW="368280" imgH="241200" progId="Equation.3">
              <p:embed/>
            </p:oleObj>
          </a:graphicData>
        </a:graphic>
      </p:graphicFrame>
      <p:sp>
        <p:nvSpPr>
          <p:cNvPr id="32" name="Rectangle 31"/>
          <p:cNvSpPr/>
          <p:nvPr/>
        </p:nvSpPr>
        <p:spPr>
          <a:xfrm>
            <a:off x="5289175" y="1869140"/>
            <a:ext cx="1143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0843" name="Object 11"/>
          <p:cNvGraphicFramePr>
            <a:graphicFrameLocks noChangeAspect="1"/>
          </p:cNvGraphicFramePr>
          <p:nvPr/>
        </p:nvGraphicFramePr>
        <p:xfrm>
          <a:off x="5412440" y="1945340"/>
          <a:ext cx="647700" cy="410210"/>
        </p:xfrm>
        <a:graphic>
          <a:graphicData uri="http://schemas.openxmlformats.org/presentationml/2006/ole">
            <p:oleObj spid="_x0000_s120843" name="Equation" r:id="rId9" imgW="380880" imgH="241200" progId="Equation.3">
              <p:embed/>
            </p:oleObj>
          </a:graphicData>
        </a:graphic>
      </p:graphicFrame>
      <p:graphicFrame>
        <p:nvGraphicFramePr>
          <p:cNvPr id="120845" name="Object 13"/>
          <p:cNvGraphicFramePr>
            <a:graphicFrameLocks noChangeAspect="1"/>
          </p:cNvGraphicFramePr>
          <p:nvPr/>
        </p:nvGraphicFramePr>
        <p:xfrm>
          <a:off x="685800" y="3810000"/>
          <a:ext cx="228600" cy="424543"/>
        </p:xfrm>
        <a:graphic>
          <a:graphicData uri="http://schemas.openxmlformats.org/presentationml/2006/ole">
            <p:oleObj spid="_x0000_s120845" name="Equation" r:id="rId10" imgW="88560" imgH="164880" progId="Equation.3">
              <p:embed/>
            </p:oleObj>
          </a:graphicData>
        </a:graphic>
      </p:graphicFrame>
      <p:graphicFrame>
        <p:nvGraphicFramePr>
          <p:cNvPr id="120846" name="Object 14"/>
          <p:cNvGraphicFramePr>
            <a:graphicFrameLocks noChangeAspect="1"/>
          </p:cNvGraphicFramePr>
          <p:nvPr/>
        </p:nvGraphicFramePr>
        <p:xfrm>
          <a:off x="1579562" y="3429000"/>
          <a:ext cx="253588" cy="381000"/>
        </p:xfrm>
        <a:graphic>
          <a:graphicData uri="http://schemas.openxmlformats.org/presentationml/2006/ole">
            <p:oleObj spid="_x0000_s120846" name="Equation" r:id="rId11" imgW="126720" imgH="190440" progId="Equation.3">
              <p:embed/>
            </p:oleObj>
          </a:graphicData>
        </a:graphic>
      </p:graphicFrame>
      <p:graphicFrame>
        <p:nvGraphicFramePr>
          <p:cNvPr id="120847" name="Object 15"/>
          <p:cNvGraphicFramePr>
            <a:graphicFrameLocks noChangeAspect="1"/>
          </p:cNvGraphicFramePr>
          <p:nvPr/>
        </p:nvGraphicFramePr>
        <p:xfrm>
          <a:off x="4375150" y="2982913"/>
          <a:ext cx="630238" cy="420687"/>
        </p:xfrm>
        <a:graphic>
          <a:graphicData uri="http://schemas.openxmlformats.org/presentationml/2006/ole">
            <p:oleObj spid="_x0000_s120847" name="Equation" r:id="rId12" imgW="342720" imgH="228600" progId="Equation.3">
              <p:embed/>
            </p:oleObj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1676400"/>
            <a:ext cx="5905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69249" y="519949"/>
            <a:ext cx="7983071" cy="66787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b="1" dirty="0" smtClean="0">
              <a:solidFill>
                <a:schemeClr val="tx1"/>
              </a:solidFill>
            </a:endParaRPr>
          </a:p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Подреждане на секвенции – </a:t>
            </a:r>
            <a:r>
              <a:rPr lang="bg-BG" sz="2000" b="1" dirty="0" smtClean="0">
                <a:solidFill>
                  <a:srgbClr val="FF0000"/>
                </a:solidFill>
              </a:rPr>
              <a:t>метод на динамичното програмиране и на активния център по зададено подреждане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6059269"/>
            <a:ext cx="8991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Elucidating the </a:t>
            </a:r>
            <a:r>
              <a:rPr lang="en-US" dirty="0" err="1" smtClean="0"/>
              <a:t>druggable</a:t>
            </a:r>
            <a:r>
              <a:rPr lang="en-US" dirty="0" smtClean="0"/>
              <a:t> interface of </a:t>
            </a:r>
            <a:r>
              <a:rPr lang="en-US" dirty="0" smtClean="0"/>
              <a:t>protein-protein</a:t>
            </a:r>
            <a:r>
              <a:rPr lang="bg-BG" dirty="0" smtClean="0"/>
              <a:t> </a:t>
            </a:r>
            <a:r>
              <a:rPr lang="en-US" dirty="0" smtClean="0"/>
              <a:t>interactions using fragment docking and </a:t>
            </a:r>
            <a:r>
              <a:rPr lang="en-US" dirty="0" err="1" smtClean="0"/>
              <a:t>coevolutionary</a:t>
            </a:r>
            <a:r>
              <a:rPr lang="en-US" dirty="0" smtClean="0"/>
              <a:t> analysis PNAS | Published online November 29, 2016 | E8051–E8058 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0" y="1295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HIV-1 protease </a:t>
            </a:r>
            <a:r>
              <a:rPr lang="en-US" dirty="0" err="1" smtClean="0"/>
              <a:t>homodimer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1331249" y="381000"/>
            <a:ext cx="6364951" cy="667876"/>
            <a:chOff x="569249" y="519949"/>
            <a:chExt cx="6364951" cy="667876"/>
          </a:xfrm>
        </p:grpSpPr>
        <p:sp>
          <p:nvSpPr>
            <p:cNvPr id="6" name="Rectangle 5"/>
            <p:cNvSpPr/>
            <p:nvPr/>
          </p:nvSpPr>
          <p:spPr>
            <a:xfrm>
              <a:off x="569249" y="519949"/>
              <a:ext cx="6364951" cy="667876"/>
            </a:xfrm>
            <a:prstGeom prst="rect">
              <a:avLst/>
            </a:prstGeom>
            <a:solidFill>
              <a:srgbClr val="C9EC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0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77085" y="632010"/>
              <a:ext cx="52057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400" b="1" dirty="0" smtClean="0">
                  <a:solidFill>
                    <a:srgbClr val="FF0000"/>
                  </a:solidFill>
                </a:rPr>
                <a:t>5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.</a:t>
              </a:r>
              <a:r>
                <a:rPr lang="en-US" sz="2400" b="1" dirty="0" smtClean="0"/>
                <a:t> </a:t>
              </a:r>
              <a:r>
                <a:rPr lang="bg-BG" sz="2400" b="1" dirty="0" smtClean="0"/>
                <a:t>Програми и работа с бази от данни</a:t>
              </a:r>
              <a:endParaRPr lang="en-US" sz="2400" b="1" dirty="0" smtClean="0"/>
            </a:p>
          </p:txBody>
        </p:sp>
      </p:grp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945778" y="1143000"/>
            <a:ext cx="73152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bg-BG" sz="2400" b="1" dirty="0" smtClean="0">
                <a:solidFill>
                  <a:srgbClr val="FF0000"/>
                </a:solidFill>
              </a:rPr>
              <a:t>Различни категории на Бази от данни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85800" y="2057400"/>
            <a:ext cx="8032377" cy="4923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Секвенции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ДНК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РНК, белтъци, техни комплекси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Геноми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Мутации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полиморфизми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Белтъчни домени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Семейства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Протеомика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(2D </a:t>
            </a: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гел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Масспектрометър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3D </a:t>
            </a: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структури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Метаболитни</a:t>
            </a:r>
            <a:r>
              <a:rPr kumimoji="0" lang="bg-BG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мрежи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Регулативни мрежи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Библиография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Експресия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bg-BG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Микрочипове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,…)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Специализирани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			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1102" y="131763"/>
            <a:ext cx="8616461" cy="6801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 eaLnBrk="0" hangingPunct="0">
              <a:spcBef>
                <a:spcPct val="20000"/>
              </a:spcBef>
              <a:buClr>
                <a:srgbClr val="00FF00"/>
              </a:buClr>
              <a:buSzPct val="75000"/>
              <a:buFont typeface="Monotype Sorts" charset="2"/>
              <a:buChar char=""/>
            </a:pPr>
            <a:r>
              <a:rPr lang="fr-CH" sz="2800" dirty="0">
                <a:latin typeface="Comic Sans MS" pitchFamily="66" charset="0"/>
              </a:rPr>
              <a:t> </a:t>
            </a:r>
            <a:r>
              <a:rPr lang="bg-BG" sz="2000" b="1" dirty="0" smtClean="0">
                <a:solidFill>
                  <a:srgbClr val="FF0000"/>
                </a:solidFill>
                <a:latin typeface="Comic Sans MS" pitchFamily="66" charset="0"/>
              </a:rPr>
              <a:t>Някои от Базите данни в областта на молекулярната биология</a:t>
            </a:r>
          </a:p>
          <a:p>
            <a:pPr algn="ctr" defTabSz="762000" eaLnBrk="0" hangingPunct="0">
              <a:spcBef>
                <a:spcPct val="20000"/>
              </a:spcBef>
              <a:buClr>
                <a:srgbClr val="00FF00"/>
              </a:buClr>
              <a:buSzPct val="75000"/>
              <a:buFont typeface="Monotype Sorts" charset="2"/>
              <a:buChar char=""/>
            </a:pPr>
            <a:endParaRPr lang="en-AU" sz="2000" b="1" dirty="0">
              <a:solidFill>
                <a:srgbClr val="063DE8"/>
              </a:solidFill>
              <a:latin typeface="Comic Sans MS" pitchFamily="66" charset="0"/>
              <a:ea typeface="MS Mincho" pitchFamily="49" charset="-128"/>
            </a:endParaRPr>
          </a:p>
          <a:p>
            <a:pPr algn="ctr" defTabSz="762000" eaLnBrk="0" hangingPunct="0"/>
            <a:r>
              <a:rPr lang="en-AU" sz="900" b="1" dirty="0">
                <a:latin typeface="Comic Sans MS" pitchFamily="66" charset="0"/>
                <a:ea typeface="MS Mincho" pitchFamily="49" charset="-128"/>
              </a:rPr>
              <a:t> 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AATDB,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AceDb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ACUTS, ADB, AFDB, AGIS,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AMSdb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ARR,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AsDb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      BBDB, BCGD,      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Beanref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Biolmage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BioMagResBank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     BIOMDB,     BLOCKS,     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BovGBASE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BOVMAP, BSORF,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BTKbase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CANSITE,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CarbBank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CARBHYD, CATH, CAZY, CCDC, CD4OLbase, CGAP,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ChickGBASE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Colibri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COPE,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CottonDB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CSNDB, CUTG,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CyanoBase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dbCFC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dbEST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dbSTS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DDBJ, DGP,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DictyDb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Picty_cDB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DIP, DOGS, DOMO, DPD,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DPlnteract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ECDC,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ECGC, EC02DBASE,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EcoCyc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EcoGene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EMBL, EMD db,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ENZYME, EPD,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EpoDB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ESTHER,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FlyBase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FlyView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GCRDB, GDB, GENATLAS,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Genbank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GeneCards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Genline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 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GenLink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  GENOTK,    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GenProtEC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     GIFTS,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GPCRDB, GRAP,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GRBase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gRNAsdb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GRR, GSDB,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HAEMB, HAMSTERS, HEART-2DPAGE,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HEXAdb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HGMD,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HIDB, HIDC,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HlVdb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HotMolecBase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HOVERGEN, HPDB,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fr-FR" sz="1200" b="1" dirty="0">
                <a:latin typeface="Comic Sans MS" pitchFamily="66" charset="0"/>
                <a:ea typeface="MS Mincho" pitchFamily="49" charset="-128"/>
              </a:rPr>
              <a:t>HSC-2DPAGE, ICN, ICTVDB, IL2RGbase, IMGT, </a:t>
            </a:r>
            <a:r>
              <a:rPr lang="fr-FR" sz="1200" b="1" dirty="0" err="1">
                <a:latin typeface="Comic Sans MS" pitchFamily="66" charset="0"/>
                <a:ea typeface="MS Mincho" pitchFamily="49" charset="-128"/>
              </a:rPr>
              <a:t>Kabat</a:t>
            </a:r>
            <a:r>
              <a:rPr lang="fr-FR" sz="1200" b="1" dirty="0">
                <a:latin typeface="Comic Sans MS" pitchFamily="66" charset="0"/>
                <a:ea typeface="MS Mincho" pitchFamily="49" charset="-128"/>
              </a:rPr>
              <a:t>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KDNA, KEGG,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Klotho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LGIC, MAD,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MaizeDb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MDB,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Medline, Mendel, MEROPS, MGDB, MGI, MHCPEP5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Micado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MitoDat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MITOMAP, MJDB,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MmtDB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Mol-R-Us,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MPDB, MRR,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MutBase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MycDB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NDB,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NRSub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0-lycBase,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OMIA, OMIM, OPD, ORDB, OWL,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PAHdb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PatBase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PDB,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PDD,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Pfam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PhosphoBase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PigBASE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PIR, PKR, PMD,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PPDB, PRESAGE, PRINTS,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ProDom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Prolysis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PROSITE,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PROTOMAP,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RatMAP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RDP, REBASE, RGP, SBASE,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SCOP,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SeqAnaiRef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SGD, SGP,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SheepMap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Soybase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SPAD, SRNA db, SRPDB, STACK, StyGene,Sub2D,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SubtiList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SWISS-2DPAGE, SWISS-3DIMAGE, SWISS-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MODEL Repository, SWISS-PROT,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TelDB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TGN,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tmRDB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TOPS, TRANSFAC, TRR,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UniGene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URNADB, V BASE,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VDRR,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VectorDB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WDCM, WIT, </a:t>
            </a:r>
            <a:r>
              <a:rPr lang="en-AU" sz="1200" b="1" dirty="0" err="1">
                <a:latin typeface="Comic Sans MS" pitchFamily="66" charset="0"/>
                <a:ea typeface="MS Mincho" pitchFamily="49" charset="-128"/>
              </a:rPr>
              <a:t>WormPep</a:t>
            </a:r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, YEPD, YPD, </a:t>
            </a:r>
          </a:p>
          <a:p>
            <a:pPr algn="ctr" defTabSz="762000" eaLnBrk="0" hangingPunct="0"/>
            <a:r>
              <a:rPr lang="en-AU" sz="1200" b="1" dirty="0">
                <a:latin typeface="Comic Sans MS" pitchFamily="66" charset="0"/>
                <a:ea typeface="MS Mincho" pitchFamily="49" charset="-128"/>
              </a:rPr>
              <a:t>YPM, etc .................. !!!!</a:t>
            </a:r>
            <a:endParaRPr lang="en-AU" sz="1200" b="1" dirty="0">
              <a:latin typeface="Comic Sans MS" pitchFamily="66" charset="0"/>
              <a:cs typeface="Courier New" pitchFamily="49" charset="0"/>
            </a:endParaRPr>
          </a:p>
          <a:p>
            <a:pPr algn="ctr" defTabSz="762000" eaLnBrk="0" hangingPunct="0"/>
            <a:endParaRPr lang="fr-CH" sz="1200" b="1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7950" y="1524000"/>
            <a:ext cx="8785225" cy="4078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2300" dirty="0">
                <a:hlinkClick r:id="rId3"/>
              </a:rPr>
              <a:t>Bookshelf</a:t>
            </a:r>
            <a:r>
              <a:rPr lang="en-US" sz="2300" dirty="0"/>
              <a:t>: </a:t>
            </a:r>
            <a:r>
              <a:rPr lang="bg-BG" sz="2300" dirty="0" smtClean="0"/>
              <a:t>Колекция от биомедицински книги</a:t>
            </a:r>
            <a:r>
              <a:rPr lang="en-US" sz="2300" dirty="0" smtClean="0"/>
              <a:t> </a:t>
            </a:r>
            <a:r>
              <a:rPr lang="bg-BG" sz="2300" dirty="0" smtClean="0"/>
              <a:t>свързани</a:t>
            </a:r>
            <a:r>
              <a:rPr lang="en-US" sz="2300" dirty="0" smtClean="0"/>
              <a:t> </a:t>
            </a:r>
            <a:r>
              <a:rPr lang="bg-BG" sz="2300" dirty="0" smtClean="0"/>
              <a:t>с</a:t>
            </a:r>
            <a:r>
              <a:rPr lang="en-US" sz="2300" dirty="0" smtClean="0"/>
              <a:t> </a:t>
            </a:r>
            <a:r>
              <a:rPr lang="en-US" sz="2300" dirty="0" err="1"/>
              <a:t>PubMed</a:t>
            </a:r>
            <a:r>
              <a:rPr lang="en-US" sz="2300" dirty="0"/>
              <a:t>. </a:t>
            </a:r>
          </a:p>
          <a:p>
            <a:endParaRPr lang="en-US" sz="2300" dirty="0"/>
          </a:p>
          <a:p>
            <a:r>
              <a:rPr lang="en-US" sz="2300" dirty="0" err="1">
                <a:hlinkClick r:id="rId4"/>
              </a:rPr>
              <a:t>PubMed</a:t>
            </a:r>
            <a:r>
              <a:rPr lang="en-US" sz="2300" dirty="0"/>
              <a:t>: </a:t>
            </a:r>
            <a:r>
              <a:rPr lang="bg-BG" sz="2300" dirty="0" smtClean="0"/>
              <a:t>База от данни която р</a:t>
            </a:r>
            <a:r>
              <a:rPr lang="bg-BG" sz="2400" dirty="0" smtClean="0"/>
              <a:t>азрешава търсене по имена на </a:t>
            </a:r>
            <a:r>
              <a:rPr lang="bg-BG" sz="2400" dirty="0" smtClean="0"/>
              <a:t>автори и </a:t>
            </a:r>
            <a:r>
              <a:rPr lang="bg-BG" sz="2400" dirty="0" smtClean="0"/>
              <a:t>заглавия на списания. Осигурява достъп до над 12 милиона цитати MEDLINE включително от средата на 1960 до сега. </a:t>
            </a:r>
            <a:endParaRPr lang="en-US" sz="2300" dirty="0"/>
          </a:p>
          <a:p>
            <a:r>
              <a:rPr lang="en-US" sz="2300" dirty="0" err="1">
                <a:hlinkClick r:id="rId5"/>
              </a:rPr>
              <a:t>PubMed</a:t>
            </a:r>
            <a:r>
              <a:rPr lang="en-US" sz="2300" dirty="0">
                <a:hlinkClick r:id="rId5"/>
              </a:rPr>
              <a:t> Central</a:t>
            </a:r>
            <a:r>
              <a:rPr lang="en-US" sz="2300" dirty="0" smtClean="0"/>
              <a:t>:</a:t>
            </a:r>
            <a:r>
              <a:rPr lang="bg-BG" sz="2300" dirty="0" smtClean="0"/>
              <a:t> </a:t>
            </a:r>
            <a:r>
              <a:rPr lang="ru-RU" sz="2400" dirty="0" smtClean="0"/>
              <a:t>Национална библиотека на медицината в САЩ, дигитален архив на научни списания за науката и живота</a:t>
            </a:r>
            <a:r>
              <a:rPr lang="en-US" sz="2300" dirty="0" smtClean="0"/>
              <a:t>. </a:t>
            </a:r>
            <a:endParaRPr lang="en-US" sz="2300" dirty="0"/>
          </a:p>
          <a:p>
            <a:endParaRPr lang="en-US" sz="2300" dirty="0"/>
          </a:p>
          <a:p>
            <a:r>
              <a:rPr lang="en-US" sz="2300" dirty="0">
                <a:hlinkClick r:id="rId6"/>
              </a:rPr>
              <a:t>OMIM:</a:t>
            </a:r>
            <a:r>
              <a:rPr lang="en-US" sz="2300" dirty="0"/>
              <a:t> </a:t>
            </a:r>
            <a:r>
              <a:rPr lang="bg-BG" sz="2300" dirty="0" smtClean="0"/>
              <a:t>База данни</a:t>
            </a:r>
            <a:r>
              <a:rPr lang="en-US" sz="2300" dirty="0" smtClean="0"/>
              <a:t> </a:t>
            </a:r>
            <a:r>
              <a:rPr lang="bg-BG" sz="2300" dirty="0" smtClean="0"/>
              <a:t>от</a:t>
            </a:r>
            <a:r>
              <a:rPr lang="en-US" sz="2300" dirty="0" smtClean="0"/>
              <a:t> </a:t>
            </a:r>
            <a:r>
              <a:rPr lang="bg-BG" sz="2300" dirty="0" smtClean="0"/>
              <a:t>унаследени човешки</a:t>
            </a:r>
            <a:r>
              <a:rPr lang="en-US" sz="2300" dirty="0" smtClean="0"/>
              <a:t> </a:t>
            </a:r>
            <a:r>
              <a:rPr lang="bg-BG" sz="2300" dirty="0" smtClean="0"/>
              <a:t>генни </a:t>
            </a:r>
            <a:r>
              <a:rPr lang="bg-BG" sz="2300" dirty="0" smtClean="0"/>
              <a:t>и генетични увреждания</a:t>
            </a:r>
            <a:r>
              <a:rPr lang="en-US" sz="2300" dirty="0" smtClean="0"/>
              <a:t> (</a:t>
            </a:r>
            <a:r>
              <a:rPr lang="bg-BG" sz="2300" dirty="0" smtClean="0"/>
              <a:t>също </a:t>
            </a:r>
            <a:r>
              <a:rPr lang="en-US" sz="2300" dirty="0" smtClean="0"/>
              <a:t>OMIA</a:t>
            </a:r>
            <a:r>
              <a:rPr lang="en-US" sz="2300" dirty="0"/>
              <a:t>).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750" y="349250"/>
            <a:ext cx="67481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bg-BG" sz="4000" b="1" dirty="0" smtClean="0">
                <a:solidFill>
                  <a:srgbClr val="CC0000"/>
                </a:solidFill>
              </a:rPr>
              <a:t>Бази от данни с литература</a:t>
            </a:r>
            <a:r>
              <a:rPr lang="en-US" sz="4000" b="1" dirty="0" smtClean="0">
                <a:solidFill>
                  <a:srgbClr val="CC0000"/>
                </a:solidFill>
              </a:rPr>
              <a:t>: </a:t>
            </a:r>
            <a:endParaRPr lang="en-US" sz="4000" b="1" dirty="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697230" y="76200"/>
            <a:ext cx="7696200" cy="990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2. Биологична задача</a:t>
            </a:r>
            <a:r>
              <a:rPr lang="en-US" sz="2400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 </a:t>
            </a:r>
            <a:r>
              <a:rPr lang="bg-BG" sz="2400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която се рещава с помоща на </a:t>
            </a:r>
            <a:r>
              <a:rPr lang="bg-BG" sz="2400" b="1" u="sng" dirty="0" smtClean="0">
                <a:solidFill>
                  <a:schemeClr val="accent6">
                    <a:lumMod val="75000"/>
                  </a:schemeClr>
                </a:solidFill>
                <a:latin typeface="inherit"/>
                <a:cs typeface="Arial" pitchFamily="34" charset="0"/>
              </a:rPr>
              <a:t>подреждането</a:t>
            </a:r>
            <a:r>
              <a:rPr lang="bg-BG" sz="2400" b="1" dirty="0" smtClean="0">
                <a:solidFill>
                  <a:schemeClr val="accent6">
                    <a:lumMod val="75000"/>
                  </a:schemeClr>
                </a:solidFill>
                <a:latin typeface="inherit"/>
                <a:cs typeface="Arial" pitchFamily="34" charset="0"/>
              </a:rPr>
              <a:t> 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0800000">
            <a:off x="5448301" y="5773292"/>
            <a:ext cx="457200" cy="3322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943600" y="3048000"/>
            <a:ext cx="333375" cy="304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890170" y="4311848"/>
            <a:ext cx="4262855" cy="2355652"/>
            <a:chOff x="756820" y="4349948"/>
            <a:chExt cx="4262855" cy="2355652"/>
          </a:xfrm>
        </p:grpSpPr>
        <p:pic>
          <p:nvPicPr>
            <p:cNvPr id="30721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8675" y="4845248"/>
              <a:ext cx="4191000" cy="1828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1581150" y="4359473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3200" b="1" dirty="0" smtClean="0"/>
                <a:t>А</a:t>
              </a:r>
              <a:endParaRPr lang="en-US" sz="32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33825" y="4349948"/>
              <a:ext cx="415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3200" b="1" dirty="0" smtClean="0"/>
                <a:t>В</a:t>
              </a:r>
              <a:endParaRPr lang="en-US" sz="3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38425" y="4359473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3200" b="1" dirty="0" smtClean="0"/>
                <a:t>С</a:t>
              </a:r>
              <a:endParaRPr lang="en-US" sz="3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66975" y="6397823"/>
              <a:ext cx="688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 smtClean="0"/>
                <a:t>Време</a:t>
              </a:r>
              <a:endParaRPr lang="en-US" sz="1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290122" y="5775887"/>
              <a:ext cx="1241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 smtClean="0"/>
                <a:t>Популация 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N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 rot="16200000">
              <a:off x="2690241" y="5472685"/>
              <a:ext cx="304800" cy="33223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86043" y="5757446"/>
              <a:ext cx="9612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dirty="0" smtClean="0">
                  <a:solidFill>
                    <a:srgbClr val="FF0000"/>
                  </a:solidFill>
                </a:rPr>
                <a:t>Фенотип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723899" y="1171575"/>
            <a:ext cx="4972051" cy="769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bg-BG" sz="2000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преходи между различни клетъчни състояния</a:t>
            </a:r>
            <a:r>
              <a:rPr lang="bg-BG" sz="2000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(</a:t>
            </a:r>
            <a:r>
              <a:rPr lang="bg-BG" sz="2400" b="1" dirty="0" smtClean="0">
                <a:latin typeface="inherit"/>
                <a:cs typeface="Arial" pitchFamily="34" charset="0"/>
              </a:rPr>
              <a:t>стохастичен процес</a:t>
            </a:r>
            <a:r>
              <a:rPr lang="en-US" sz="2400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 </a:t>
            </a:r>
            <a:r>
              <a:rPr lang="en-US" sz="2400" b="1" dirty="0" smtClean="0">
                <a:latin typeface="inherit"/>
                <a:cs typeface="Arial" pitchFamily="34" charset="0"/>
              </a:rPr>
              <a:t>)</a:t>
            </a:r>
            <a:endParaRPr lang="en-US" sz="2400" dirty="0"/>
          </a:p>
        </p:txBody>
      </p:sp>
      <p:grpSp>
        <p:nvGrpSpPr>
          <p:cNvPr id="75" name="Group 74"/>
          <p:cNvGrpSpPr/>
          <p:nvPr/>
        </p:nvGrpSpPr>
        <p:grpSpPr>
          <a:xfrm>
            <a:off x="271481" y="2035373"/>
            <a:ext cx="5557819" cy="2422327"/>
            <a:chOff x="271481" y="2038350"/>
            <a:chExt cx="5557819" cy="2422327"/>
          </a:xfrm>
        </p:grpSpPr>
        <p:grpSp>
          <p:nvGrpSpPr>
            <p:cNvPr id="42" name="Group 41"/>
            <p:cNvGrpSpPr/>
            <p:nvPr/>
          </p:nvGrpSpPr>
          <p:grpSpPr>
            <a:xfrm>
              <a:off x="271481" y="2038350"/>
              <a:ext cx="5557819" cy="2343150"/>
              <a:chOff x="271481" y="1847850"/>
              <a:chExt cx="5557819" cy="2343150"/>
            </a:xfrm>
          </p:grpSpPr>
          <p:pic>
            <p:nvPicPr>
              <p:cNvPr id="30725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12072" y="1847850"/>
                <a:ext cx="5517228" cy="2343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695700" y="1929825"/>
                <a:ext cx="4331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sz="3200" b="1" dirty="0" smtClean="0"/>
                  <a:t>А</a:t>
                </a:r>
                <a:endParaRPr lang="en-US" sz="32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43500" y="1905000"/>
                <a:ext cx="415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sz="3200" b="1" dirty="0" smtClean="0"/>
                  <a:t>В</a:t>
                </a:r>
                <a:endParaRPr lang="en-US" sz="32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775948">
                <a:off x="3388223" y="3456728"/>
                <a:ext cx="12048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sz="1600" b="1" dirty="0" smtClean="0"/>
                  <a:t>Фенотип   1</a:t>
                </a:r>
                <a:endParaRPr lang="en-US" sz="16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8293070">
                <a:off x="4839901" y="3294975"/>
                <a:ext cx="12048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sz="1600" b="1" dirty="0" smtClean="0"/>
                  <a:t>Фенотип   2</a:t>
                </a:r>
                <a:endParaRPr lang="en-US" sz="1600" b="1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4605004">
                <a:off x="26221" y="2607873"/>
                <a:ext cx="8290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sz="1600" b="1" dirty="0" smtClean="0"/>
                  <a:t>Фитнес</a:t>
                </a:r>
                <a:endParaRPr lang="en-US" sz="1600" b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512226" y="3149025"/>
                <a:ext cx="4026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sz="3200" b="1" dirty="0" smtClean="0"/>
                  <a:t>С</a:t>
                </a:r>
                <a:endParaRPr lang="en-US" sz="3200" b="1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775948">
                <a:off x="576494" y="3424573"/>
                <a:ext cx="12048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sz="1600" b="1" dirty="0" smtClean="0"/>
                  <a:t>Фенотип   1</a:t>
                </a:r>
                <a:endParaRPr lang="en-US" sz="1600" b="1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8293070">
                <a:off x="2052669" y="3278323"/>
                <a:ext cx="12048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sz="1600" b="1" dirty="0" smtClean="0"/>
                  <a:t>Фенотип   2</a:t>
                </a:r>
                <a:endParaRPr lang="en-US" sz="1600" b="1" dirty="0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4001311" y="2208179"/>
                <a:ext cx="1222442" cy="953310"/>
              </a:xfrm>
              <a:custGeom>
                <a:avLst/>
                <a:gdLst>
                  <a:gd name="connsiteX0" fmla="*/ 1173804 w 1222442"/>
                  <a:gd name="connsiteY0" fmla="*/ 0 h 953310"/>
                  <a:gd name="connsiteX1" fmla="*/ 1222442 w 1222442"/>
                  <a:gd name="connsiteY1" fmla="*/ 272374 h 953310"/>
                  <a:gd name="connsiteX2" fmla="*/ 1222442 w 1222442"/>
                  <a:gd name="connsiteY2" fmla="*/ 272374 h 953310"/>
                  <a:gd name="connsiteX3" fmla="*/ 1183532 w 1222442"/>
                  <a:gd name="connsiteY3" fmla="*/ 466927 h 953310"/>
                  <a:gd name="connsiteX4" fmla="*/ 1057072 w 1222442"/>
                  <a:gd name="connsiteY4" fmla="*/ 525293 h 953310"/>
                  <a:gd name="connsiteX5" fmla="*/ 950068 w 1222442"/>
                  <a:gd name="connsiteY5" fmla="*/ 661481 h 953310"/>
                  <a:gd name="connsiteX6" fmla="*/ 1018161 w 1222442"/>
                  <a:gd name="connsiteY6" fmla="*/ 787940 h 953310"/>
                  <a:gd name="connsiteX7" fmla="*/ 998706 w 1222442"/>
                  <a:gd name="connsiteY7" fmla="*/ 904672 h 953310"/>
                  <a:gd name="connsiteX8" fmla="*/ 843063 w 1222442"/>
                  <a:gd name="connsiteY8" fmla="*/ 933855 h 953310"/>
                  <a:gd name="connsiteX9" fmla="*/ 706876 w 1222442"/>
                  <a:gd name="connsiteY9" fmla="*/ 924127 h 953310"/>
                  <a:gd name="connsiteX10" fmla="*/ 298315 w 1222442"/>
                  <a:gd name="connsiteY10" fmla="*/ 904672 h 953310"/>
                  <a:gd name="connsiteX11" fmla="*/ 123217 w 1222442"/>
                  <a:gd name="connsiteY11" fmla="*/ 953310 h 953310"/>
                  <a:gd name="connsiteX12" fmla="*/ 6485 w 1222442"/>
                  <a:gd name="connsiteY12" fmla="*/ 904672 h 953310"/>
                  <a:gd name="connsiteX13" fmla="*/ 84306 w 1222442"/>
                  <a:gd name="connsiteY13" fmla="*/ 787940 h 953310"/>
                  <a:gd name="connsiteX14" fmla="*/ 239949 w 1222442"/>
                  <a:gd name="connsiteY14" fmla="*/ 710119 h 953310"/>
                  <a:gd name="connsiteX15" fmla="*/ 308042 w 1222442"/>
                  <a:gd name="connsiteY15" fmla="*/ 564204 h 953310"/>
                  <a:gd name="connsiteX16" fmla="*/ 259404 w 1222442"/>
                  <a:gd name="connsiteY16" fmla="*/ 466927 h 953310"/>
                  <a:gd name="connsiteX17" fmla="*/ 64851 w 1222442"/>
                  <a:gd name="connsiteY17" fmla="*/ 379378 h 953310"/>
                  <a:gd name="connsiteX18" fmla="*/ 123217 w 1222442"/>
                  <a:gd name="connsiteY18" fmla="*/ 223736 h 953310"/>
                  <a:gd name="connsiteX19" fmla="*/ 181583 w 1222442"/>
                  <a:gd name="connsiteY19" fmla="*/ 184825 h 95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22442" h="953310">
                    <a:moveTo>
                      <a:pt x="1173804" y="0"/>
                    </a:moveTo>
                    <a:lnTo>
                      <a:pt x="1222442" y="272374"/>
                    </a:lnTo>
                    <a:lnTo>
                      <a:pt x="1222442" y="272374"/>
                    </a:lnTo>
                    <a:cubicBezTo>
                      <a:pt x="1215957" y="304799"/>
                      <a:pt x="1211094" y="424774"/>
                      <a:pt x="1183532" y="466927"/>
                    </a:cubicBezTo>
                    <a:cubicBezTo>
                      <a:pt x="1155970" y="509080"/>
                      <a:pt x="1095983" y="492867"/>
                      <a:pt x="1057072" y="525293"/>
                    </a:cubicBezTo>
                    <a:cubicBezTo>
                      <a:pt x="1018161" y="557719"/>
                      <a:pt x="956553" y="617707"/>
                      <a:pt x="950068" y="661481"/>
                    </a:cubicBezTo>
                    <a:cubicBezTo>
                      <a:pt x="943583" y="705255"/>
                      <a:pt x="1010055" y="747408"/>
                      <a:pt x="1018161" y="787940"/>
                    </a:cubicBezTo>
                    <a:cubicBezTo>
                      <a:pt x="1026267" y="828472"/>
                      <a:pt x="1027889" y="880353"/>
                      <a:pt x="998706" y="904672"/>
                    </a:cubicBezTo>
                    <a:cubicBezTo>
                      <a:pt x="969523" y="928991"/>
                      <a:pt x="891701" y="930613"/>
                      <a:pt x="843063" y="933855"/>
                    </a:cubicBezTo>
                    <a:lnTo>
                      <a:pt x="706876" y="924127"/>
                    </a:lnTo>
                    <a:cubicBezTo>
                      <a:pt x="616085" y="919263"/>
                      <a:pt x="395591" y="899808"/>
                      <a:pt x="298315" y="904672"/>
                    </a:cubicBezTo>
                    <a:cubicBezTo>
                      <a:pt x="201039" y="909536"/>
                      <a:pt x="171855" y="953310"/>
                      <a:pt x="123217" y="953310"/>
                    </a:cubicBezTo>
                    <a:cubicBezTo>
                      <a:pt x="74579" y="953310"/>
                      <a:pt x="12970" y="932234"/>
                      <a:pt x="6485" y="904672"/>
                    </a:cubicBezTo>
                    <a:cubicBezTo>
                      <a:pt x="0" y="877110"/>
                      <a:pt x="45395" y="820365"/>
                      <a:pt x="84306" y="787940"/>
                    </a:cubicBezTo>
                    <a:cubicBezTo>
                      <a:pt x="123217" y="755515"/>
                      <a:pt x="202660" y="747408"/>
                      <a:pt x="239949" y="710119"/>
                    </a:cubicBezTo>
                    <a:cubicBezTo>
                      <a:pt x="277238" y="672830"/>
                      <a:pt x="304800" y="604736"/>
                      <a:pt x="308042" y="564204"/>
                    </a:cubicBezTo>
                    <a:cubicBezTo>
                      <a:pt x="311284" y="523672"/>
                      <a:pt x="299936" y="497731"/>
                      <a:pt x="259404" y="466927"/>
                    </a:cubicBezTo>
                    <a:cubicBezTo>
                      <a:pt x="218872" y="436123"/>
                      <a:pt x="87549" y="419910"/>
                      <a:pt x="64851" y="379378"/>
                    </a:cubicBezTo>
                    <a:cubicBezTo>
                      <a:pt x="42153" y="338846"/>
                      <a:pt x="103762" y="256162"/>
                      <a:pt x="123217" y="223736"/>
                    </a:cubicBezTo>
                    <a:cubicBezTo>
                      <a:pt x="142672" y="191311"/>
                      <a:pt x="162127" y="188068"/>
                      <a:pt x="181583" y="184825"/>
                    </a:cubicBezTo>
                  </a:path>
                </a:pathLst>
              </a:custGeom>
              <a:ln w="28575">
                <a:solidFill>
                  <a:schemeClr val="accent5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874085" y="4152900"/>
              <a:ext cx="6588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 smtClean="0"/>
                <a:t>геном</a:t>
              </a:r>
              <a:endParaRPr lang="en-US" sz="1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77732" y="4035623"/>
              <a:ext cx="434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400" b="1" dirty="0" smtClean="0"/>
                <a:t>ген</a:t>
              </a:r>
              <a:endParaRPr lang="en-US" sz="1400" b="1" dirty="0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6400800" y="1219200"/>
            <a:ext cx="2590800" cy="54864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486525" y="1267374"/>
            <a:ext cx="2435731" cy="5266811"/>
            <a:chOff x="6362700" y="1257849"/>
            <a:chExt cx="2435731" cy="5266811"/>
          </a:xfrm>
        </p:grpSpPr>
        <p:pic>
          <p:nvPicPr>
            <p:cNvPr id="65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77000" y="1666875"/>
              <a:ext cx="2222143" cy="313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6" name="TextBox 65"/>
            <p:cNvSpPr txBox="1"/>
            <p:nvPr/>
          </p:nvSpPr>
          <p:spPr>
            <a:xfrm>
              <a:off x="6362700" y="1257849"/>
              <a:ext cx="2435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NGS –</a:t>
              </a:r>
              <a:r>
                <a:rPr lang="bg-BG" sz="2000" b="1" dirty="0" smtClean="0"/>
                <a:t> База от данни</a:t>
              </a:r>
              <a:endParaRPr lang="en-US" sz="2000" b="1" dirty="0"/>
            </a:p>
          </p:txBody>
        </p:sp>
        <p:sp>
          <p:nvSpPr>
            <p:cNvPr id="67" name="Right Arrow 66"/>
            <p:cNvSpPr/>
            <p:nvPr/>
          </p:nvSpPr>
          <p:spPr>
            <a:xfrm rot="5400000">
              <a:off x="7471791" y="4901184"/>
              <a:ext cx="304800" cy="33223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54"/>
            <p:cNvGrpSpPr/>
            <p:nvPr/>
          </p:nvGrpSpPr>
          <p:grpSpPr>
            <a:xfrm>
              <a:off x="6391276" y="5257797"/>
              <a:ext cx="2335818" cy="1266863"/>
              <a:chOff x="6279517" y="5302946"/>
              <a:chExt cx="2478557" cy="1406995"/>
            </a:xfrm>
          </p:grpSpPr>
          <p:pic>
            <p:nvPicPr>
              <p:cNvPr id="69" name="Picture 8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289623" y="5302946"/>
                <a:ext cx="2468451" cy="13715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8068466" y="5387578"/>
                <a:ext cx="4026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sz="3200" b="1" dirty="0" smtClean="0"/>
                  <a:t>С</a:t>
                </a:r>
                <a:endParaRPr lang="en-US" sz="3200" b="1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047653" y="6371387"/>
                <a:ext cx="986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sz="1600" b="1" dirty="0" smtClean="0"/>
                  <a:t>Мутации</a:t>
                </a:r>
                <a:endParaRPr lang="en-US" sz="1600" b="1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 rot="16200000">
                <a:off x="6018740" y="5891242"/>
                <a:ext cx="8601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bg-BG" sz="1600" b="1" dirty="0" smtClean="0"/>
                  <a:t>Честота</a:t>
                </a:r>
                <a:endParaRPr lang="en-US" sz="1600" b="1" dirty="0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97230" y="161925"/>
            <a:ext cx="7696200" cy="990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2. Биоинформатика </a:t>
            </a:r>
            <a:r>
              <a:rPr lang="bg-BG" sz="2400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теоретичен минимум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8275" y="1317625"/>
            <a:ext cx="6223000" cy="2930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22"/>
          <p:cNvGrpSpPr/>
          <p:nvPr/>
        </p:nvGrpSpPr>
        <p:grpSpPr>
          <a:xfrm>
            <a:off x="323850" y="4419600"/>
            <a:ext cx="8462588" cy="2286000"/>
            <a:chOff x="638175" y="4419600"/>
            <a:chExt cx="8462588" cy="2286000"/>
          </a:xfrm>
        </p:grpSpPr>
        <p:sp>
          <p:nvSpPr>
            <p:cNvPr id="10" name="Rectangle 9"/>
            <p:cNvSpPr/>
            <p:nvPr/>
          </p:nvSpPr>
          <p:spPr>
            <a:xfrm>
              <a:off x="638175" y="4419600"/>
              <a:ext cx="8458200" cy="2286000"/>
            </a:xfrm>
            <a:prstGeom prst="rect">
              <a:avLst/>
            </a:prstGeom>
            <a:solidFill>
              <a:srgbClr val="C9EC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589" y="4495800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1.</a:t>
              </a:r>
              <a:r>
                <a:rPr lang="bg-BG" dirty="0" smtClean="0"/>
                <a:t> Молекулярна биология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1589" y="4764643"/>
              <a:ext cx="2896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2.</a:t>
              </a:r>
              <a:r>
                <a:rPr lang="bg-BG" dirty="0" smtClean="0"/>
                <a:t> Молекулярна еволюция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4850" y="5002768"/>
              <a:ext cx="356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3.</a:t>
              </a:r>
              <a:r>
                <a:rPr lang="bg-BG" dirty="0" smtClean="0"/>
                <a:t> Филогенетична реконструкция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6315" y="5231368"/>
              <a:ext cx="31087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4.</a:t>
              </a:r>
              <a:r>
                <a:rPr lang="bg-BG" dirty="0" smtClean="0"/>
                <a:t> Структурна, функционална </a:t>
              </a:r>
            </a:p>
            <a:p>
              <a:r>
                <a:rPr lang="bg-BG" dirty="0" smtClean="0"/>
                <a:t>     и сравнителна геномика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4850" y="5726668"/>
              <a:ext cx="3737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5.</a:t>
              </a:r>
              <a:r>
                <a:rPr lang="bg-BG" dirty="0" smtClean="0"/>
                <a:t> Химична и биологична кинетика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4850" y="5955268"/>
              <a:ext cx="32912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6.</a:t>
              </a:r>
              <a:r>
                <a:rPr lang="bg-BG" dirty="0" smtClean="0"/>
                <a:t> Статистическа физика на </a:t>
              </a:r>
            </a:p>
            <a:p>
              <a:r>
                <a:rPr lang="bg-BG" dirty="0" smtClean="0"/>
                <a:t>     биологични макромолекули 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0" y="4495800"/>
              <a:ext cx="1396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7.</a:t>
              </a:r>
              <a:r>
                <a:rPr lang="bg-BG" dirty="0" smtClean="0"/>
                <a:t> Биохимия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46853" y="4772025"/>
              <a:ext cx="2894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8.</a:t>
              </a:r>
              <a:r>
                <a:rPr lang="bg-BG" dirty="0" smtClean="0"/>
                <a:t> Термодинамика на </a:t>
              </a:r>
            </a:p>
            <a:p>
              <a:r>
                <a:rPr lang="bg-BG" dirty="0" smtClean="0"/>
                <a:t>     биологическите процеси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38675" y="5267325"/>
              <a:ext cx="1480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9.</a:t>
              </a:r>
              <a:r>
                <a:rPr lang="bg-BG" dirty="0" smtClean="0"/>
                <a:t> Статистика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33900" y="5486400"/>
              <a:ext cx="2422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10.</a:t>
              </a:r>
              <a:r>
                <a:rPr lang="bg-BG" dirty="0" smtClean="0"/>
                <a:t> Компютърни науки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33900" y="5715000"/>
              <a:ext cx="3400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11.</a:t>
              </a:r>
              <a:r>
                <a:rPr lang="bg-BG" dirty="0" smtClean="0"/>
                <a:t> Персонална медицина и </a:t>
              </a:r>
            </a:p>
            <a:p>
              <a:r>
                <a:rPr lang="bg-BG" dirty="0" smtClean="0"/>
                <a:t>       изчислителна биомедицина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43425" y="6229350"/>
              <a:ext cx="4557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0000"/>
                  </a:solidFill>
                </a:rPr>
                <a:t>12.</a:t>
              </a:r>
              <a:r>
                <a:rPr lang="bg-BG" dirty="0" smtClean="0"/>
                <a:t> Комплексни системи и самоорганизация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885825" y="1219200"/>
            <a:ext cx="2590800" cy="5486400"/>
            <a:chOff x="304800" y="914400"/>
            <a:chExt cx="2590800" cy="5486400"/>
          </a:xfrm>
        </p:grpSpPr>
        <p:sp>
          <p:nvSpPr>
            <p:cNvPr id="6" name="Rectangle 5"/>
            <p:cNvSpPr/>
            <p:nvPr/>
          </p:nvSpPr>
          <p:spPr>
            <a:xfrm>
              <a:off x="304800" y="914400"/>
              <a:ext cx="2590800" cy="5486400"/>
            </a:xfrm>
            <a:prstGeom prst="rect">
              <a:avLst/>
            </a:prstGeom>
            <a:noFill/>
            <a:ln w="57150"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90525" y="962574"/>
              <a:ext cx="2435731" cy="5266811"/>
              <a:chOff x="6362700" y="1257849"/>
              <a:chExt cx="2435731" cy="5266811"/>
            </a:xfrm>
          </p:grpSpPr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77000" y="1666875"/>
                <a:ext cx="2222143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362700" y="1257849"/>
                <a:ext cx="2435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NGS –</a:t>
                </a:r>
                <a:r>
                  <a:rPr lang="bg-BG" sz="2000" b="1" dirty="0" smtClean="0"/>
                  <a:t> База от данни</a:t>
                </a:r>
                <a:endParaRPr lang="en-US" sz="2000" b="1" dirty="0"/>
              </a:p>
            </p:txBody>
          </p:sp>
          <p:sp>
            <p:nvSpPr>
              <p:cNvPr id="10" name="Right Arrow 9"/>
              <p:cNvSpPr/>
              <p:nvPr/>
            </p:nvSpPr>
            <p:spPr>
              <a:xfrm rot="5400000">
                <a:off x="7471791" y="4856359"/>
                <a:ext cx="304800" cy="33223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54"/>
              <p:cNvGrpSpPr/>
              <p:nvPr/>
            </p:nvGrpSpPr>
            <p:grpSpPr>
              <a:xfrm>
                <a:off x="6391276" y="5257797"/>
                <a:ext cx="2335818" cy="1266863"/>
                <a:chOff x="6279517" y="5302946"/>
                <a:chExt cx="2478557" cy="1406995"/>
              </a:xfrm>
            </p:grpSpPr>
            <p:pic>
              <p:nvPicPr>
                <p:cNvPr id="12" name="Picture 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289623" y="5302946"/>
                  <a:ext cx="2468451" cy="13715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8068466" y="5387578"/>
                  <a:ext cx="40267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bg-BG" sz="3200" b="1" dirty="0" smtClean="0"/>
                    <a:t>С</a:t>
                  </a:r>
                  <a:endParaRPr lang="en-US" sz="3200" b="1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7047653" y="6371387"/>
                  <a:ext cx="98616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bg-BG" sz="1600" b="1" dirty="0" smtClean="0"/>
                    <a:t>Мутации</a:t>
                  </a:r>
                  <a:endParaRPr lang="en-US" sz="1600" b="1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 rot="16200000">
                  <a:off x="6018740" y="5891242"/>
                  <a:ext cx="8601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bg-BG" sz="1600" b="1" dirty="0" smtClean="0"/>
                    <a:t>Честота</a:t>
                  </a:r>
                  <a:endParaRPr lang="en-US" sz="1600" b="1" dirty="0"/>
                </a:p>
              </p:txBody>
            </p:sp>
          </p:grpSp>
        </p:grpSp>
      </p:grpSp>
      <p:sp>
        <p:nvSpPr>
          <p:cNvPr id="16" name="Rectangle 15"/>
          <p:cNvSpPr/>
          <p:nvPr/>
        </p:nvSpPr>
        <p:spPr>
          <a:xfrm>
            <a:off x="697230" y="76200"/>
            <a:ext cx="7696200" cy="990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2. Биоинформатика </a:t>
            </a:r>
            <a:r>
              <a:rPr lang="bg-BG" sz="2400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основни проблеми в рамките на биологическата задача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57650" y="1192305"/>
            <a:ext cx="4219575" cy="556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endParaRPr lang="bg-BG" sz="2400" b="1" dirty="0" smtClean="0">
              <a:solidFill>
                <a:srgbClr val="FF0000"/>
              </a:solidFill>
              <a:latin typeface="inherit"/>
              <a:cs typeface="Arial" pitchFamily="34" charset="0"/>
            </a:endParaRPr>
          </a:p>
          <a:p>
            <a:pPr marL="457200" indent="-457200"/>
            <a:endParaRPr lang="bg-BG" b="1" dirty="0" smtClean="0">
              <a:solidFill>
                <a:srgbClr val="FF0000"/>
              </a:solidFill>
              <a:latin typeface="inherit"/>
              <a:cs typeface="Arial" pitchFamily="34" charset="0"/>
            </a:endParaRPr>
          </a:p>
          <a:p>
            <a:pPr marL="457200" indent="-457200"/>
            <a:endParaRPr lang="bg-BG" b="1" dirty="0" smtClean="0">
              <a:solidFill>
                <a:srgbClr val="FF0000"/>
              </a:solidFill>
              <a:latin typeface="inherit"/>
              <a:cs typeface="Arial" pitchFamily="34" charset="0"/>
            </a:endParaRPr>
          </a:p>
          <a:p>
            <a:pPr marL="457200" indent="-457200"/>
            <a:endParaRPr lang="bg-BG" b="1" dirty="0" smtClean="0">
              <a:solidFill>
                <a:srgbClr val="FF0000"/>
              </a:solidFill>
              <a:latin typeface="inherit"/>
              <a:cs typeface="Arial" pitchFamily="34" charset="0"/>
            </a:endParaRPr>
          </a:p>
          <a:p>
            <a:pPr marL="457200" indent="-457200"/>
            <a:r>
              <a:rPr lang="bg-BG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1. Геномика:</a:t>
            </a:r>
          </a:p>
          <a:p>
            <a:pPr marL="457200" indent="-457200"/>
            <a:r>
              <a:rPr lang="bg-BG" b="1" dirty="0" smtClean="0">
                <a:solidFill>
                  <a:srgbClr val="FFFF99"/>
                </a:solidFill>
                <a:latin typeface="inherit"/>
                <a:cs typeface="Arial" pitchFamily="34" charset="0"/>
              </a:rPr>
              <a:t>– подреждане</a:t>
            </a:r>
            <a:r>
              <a:rPr lang="en-US" b="1" dirty="0" smtClean="0">
                <a:solidFill>
                  <a:srgbClr val="FFFF99"/>
                </a:solidFill>
                <a:latin typeface="inherit"/>
                <a:cs typeface="Arial" pitchFamily="34" charset="0"/>
              </a:rPr>
              <a:t> </a:t>
            </a:r>
            <a:r>
              <a:rPr lang="bg-BG" b="1" dirty="0" smtClean="0">
                <a:solidFill>
                  <a:srgbClr val="FFFF99"/>
                </a:solidFill>
                <a:latin typeface="inherit"/>
                <a:cs typeface="Arial" pitchFamily="34" charset="0"/>
              </a:rPr>
              <a:t>на секвенции и структури; </a:t>
            </a:r>
            <a:endParaRPr lang="en-US" b="1" dirty="0" smtClean="0">
              <a:solidFill>
                <a:srgbClr val="FFFF99"/>
              </a:solidFill>
            </a:endParaRPr>
          </a:p>
          <a:p>
            <a:pPr marL="457200" indent="-457200"/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асемблиране;</a:t>
            </a:r>
          </a:p>
          <a:p>
            <a:pPr marL="457200" indent="-457200"/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анотация; </a:t>
            </a:r>
          </a:p>
          <a:p>
            <a:pPr marL="457200" indent="-457200"/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функционална геномика-биочип анализ </a:t>
            </a:r>
            <a:r>
              <a:rPr lang="en-US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(</a:t>
            </a:r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ген-чип, протеин-чип</a:t>
            </a:r>
            <a:r>
              <a:rPr lang="en-US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)</a:t>
            </a:r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, секвениране на РНК;</a:t>
            </a:r>
          </a:p>
          <a:p>
            <a:pPr marL="457200" indent="-457200"/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сравнителна геномика;</a:t>
            </a:r>
          </a:p>
          <a:p>
            <a:pPr marL="457200" indent="-457200"/>
            <a:r>
              <a:rPr lang="bg-BG" b="1" dirty="0" smtClean="0">
                <a:solidFill>
                  <a:srgbClr val="FFFF99"/>
                </a:solidFill>
                <a:latin typeface="inherit"/>
                <a:cs typeface="Arial" pitchFamily="34" charset="0"/>
              </a:rPr>
              <a:t>– филогенетика.</a:t>
            </a:r>
            <a:endParaRPr lang="bg-BG" b="1" dirty="0" smtClean="0">
              <a:solidFill>
                <a:srgbClr val="FFFF99"/>
              </a:solidFill>
              <a:latin typeface="inherit"/>
            </a:endParaRPr>
          </a:p>
          <a:p>
            <a:pPr marL="457200" indent="-457200"/>
            <a:r>
              <a:rPr lang="bg-BG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2. Структурна биоинформатика:</a:t>
            </a:r>
          </a:p>
          <a:p>
            <a:pPr marL="457200" indent="-457200"/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</a:t>
            </a:r>
            <a:r>
              <a:rPr lang="bg-BG" b="1" dirty="0" smtClean="0">
                <a:solidFill>
                  <a:srgbClr val="FFFF99"/>
                </a:solidFill>
                <a:latin typeface="inherit"/>
                <a:cs typeface="Arial" pitchFamily="34" charset="0"/>
              </a:rPr>
              <a:t>предсказване на 2</a:t>
            </a:r>
            <a:r>
              <a:rPr lang="en-US" b="1" dirty="0" smtClean="0">
                <a:solidFill>
                  <a:srgbClr val="FFFF99"/>
                </a:solidFill>
                <a:latin typeface="inherit"/>
                <a:cs typeface="Arial" pitchFamily="34" charset="0"/>
              </a:rPr>
              <a:t>D</a:t>
            </a:r>
            <a:r>
              <a:rPr lang="bg-BG" b="1" dirty="0" smtClean="0">
                <a:solidFill>
                  <a:srgbClr val="FFFF99"/>
                </a:solidFill>
                <a:latin typeface="inherit"/>
                <a:cs typeface="Arial" pitchFamily="34" charset="0"/>
              </a:rPr>
              <a:t> и</a:t>
            </a:r>
            <a:r>
              <a:rPr lang="en-US" b="1" dirty="0" smtClean="0">
                <a:solidFill>
                  <a:srgbClr val="FFFF99"/>
                </a:solidFill>
                <a:latin typeface="inherit"/>
                <a:cs typeface="Arial" pitchFamily="34" charset="0"/>
              </a:rPr>
              <a:t> 3D</a:t>
            </a:r>
            <a:r>
              <a:rPr lang="bg-BG" b="1" dirty="0" smtClean="0">
                <a:solidFill>
                  <a:srgbClr val="FFFF99"/>
                </a:solidFill>
                <a:latin typeface="inherit"/>
                <a:cs typeface="Arial" pitchFamily="34" charset="0"/>
              </a:rPr>
              <a:t> </a:t>
            </a:r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структурата – хомологично моделиране;</a:t>
            </a:r>
          </a:p>
          <a:p>
            <a:pPr marL="457200" indent="-457200"/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предсказване на функцията;</a:t>
            </a:r>
          </a:p>
          <a:p>
            <a:pPr marL="457200" indent="-457200"/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молекулярни машини;</a:t>
            </a:r>
          </a:p>
          <a:p>
            <a:pPr marL="457200" indent="-457200"/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докинг;</a:t>
            </a:r>
          </a:p>
          <a:p>
            <a:pPr marL="457200" indent="-457200"/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дизайн на лекарства.</a:t>
            </a:r>
          </a:p>
          <a:p>
            <a:pPr marL="457200" indent="-457200"/>
            <a:r>
              <a:rPr lang="bg-BG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3. Мрежова биоинформатика:</a:t>
            </a:r>
          </a:p>
          <a:p>
            <a:pPr marL="457200" indent="-457200"/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биологични мрежи.</a:t>
            </a:r>
          </a:p>
          <a:p>
            <a:pPr marL="457200" indent="-457200">
              <a:buAutoNum type="arabicPeriod"/>
            </a:pPr>
            <a:endParaRPr lang="bg-BG" sz="2400" b="1" dirty="0" smtClean="0">
              <a:solidFill>
                <a:srgbClr val="212121"/>
              </a:solidFill>
              <a:latin typeface="inherit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bg-BG" sz="2400" b="1" dirty="0" smtClean="0">
              <a:solidFill>
                <a:srgbClr val="212121"/>
              </a:solidFill>
              <a:latin typeface="inherit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657600" y="3796284"/>
            <a:ext cx="304800" cy="3322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6372225" y="1873620"/>
            <a:ext cx="381000" cy="228600"/>
          </a:xfrm>
          <a:prstGeom prst="rightArrow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0800000">
            <a:off x="7467601" y="4329949"/>
            <a:ext cx="381000" cy="228600"/>
          </a:xfrm>
          <a:prstGeom prst="rightArrow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400800" y="3795990"/>
            <a:ext cx="381000" cy="228600"/>
          </a:xfrm>
          <a:prstGeom prst="rightArrow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6"/>
          <p:cNvGrpSpPr/>
          <p:nvPr/>
        </p:nvGrpSpPr>
        <p:grpSpPr>
          <a:xfrm>
            <a:off x="762000" y="1219200"/>
            <a:ext cx="2590800" cy="5486400"/>
            <a:chOff x="304800" y="914400"/>
            <a:chExt cx="2590800" cy="5486400"/>
          </a:xfrm>
        </p:grpSpPr>
        <p:sp>
          <p:nvSpPr>
            <p:cNvPr id="6" name="Rectangle 5"/>
            <p:cNvSpPr/>
            <p:nvPr/>
          </p:nvSpPr>
          <p:spPr>
            <a:xfrm>
              <a:off x="304800" y="914400"/>
              <a:ext cx="2590800" cy="5486400"/>
            </a:xfrm>
            <a:prstGeom prst="rect">
              <a:avLst/>
            </a:prstGeom>
            <a:noFill/>
            <a:ln w="57150"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4" name="Group 6"/>
            <p:cNvGrpSpPr/>
            <p:nvPr/>
          </p:nvGrpSpPr>
          <p:grpSpPr>
            <a:xfrm>
              <a:off x="390525" y="962574"/>
              <a:ext cx="2435731" cy="5266811"/>
              <a:chOff x="6362700" y="1257849"/>
              <a:chExt cx="2435731" cy="5266811"/>
            </a:xfrm>
          </p:grpSpPr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77000" y="1666875"/>
                <a:ext cx="2222143" cy="3133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362700" y="1257849"/>
                <a:ext cx="2435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NGS –</a:t>
                </a:r>
                <a:r>
                  <a:rPr lang="bg-BG" sz="2000" b="1" dirty="0" smtClean="0"/>
                  <a:t> База от данни</a:t>
                </a:r>
                <a:endParaRPr lang="en-US" sz="2000" b="1" dirty="0"/>
              </a:p>
            </p:txBody>
          </p:sp>
          <p:sp>
            <p:nvSpPr>
              <p:cNvPr id="10" name="Right Arrow 9"/>
              <p:cNvSpPr/>
              <p:nvPr/>
            </p:nvSpPr>
            <p:spPr>
              <a:xfrm rot="5400000">
                <a:off x="7471791" y="4901184"/>
                <a:ext cx="304800" cy="33223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54"/>
              <p:cNvGrpSpPr/>
              <p:nvPr/>
            </p:nvGrpSpPr>
            <p:grpSpPr>
              <a:xfrm>
                <a:off x="6391276" y="5257797"/>
                <a:ext cx="2335818" cy="1266863"/>
                <a:chOff x="6279517" y="5302946"/>
                <a:chExt cx="2478557" cy="1406995"/>
              </a:xfrm>
            </p:grpSpPr>
            <p:pic>
              <p:nvPicPr>
                <p:cNvPr id="12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289623" y="5302946"/>
                  <a:ext cx="2468451" cy="13715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8068466" y="5387578"/>
                  <a:ext cx="40267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bg-BG" sz="3200" b="1" dirty="0" smtClean="0"/>
                    <a:t>С</a:t>
                  </a:r>
                  <a:endParaRPr lang="en-US" sz="3200" b="1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7047653" y="6371387"/>
                  <a:ext cx="98616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bg-BG" sz="1600" b="1" dirty="0" smtClean="0"/>
                    <a:t>Мутации</a:t>
                  </a:r>
                  <a:endParaRPr lang="en-US" sz="1600" b="1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 rot="16200000">
                  <a:off x="6018740" y="5891242"/>
                  <a:ext cx="8601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bg-BG" sz="1600" b="1" dirty="0" smtClean="0"/>
                    <a:t>Честота</a:t>
                  </a:r>
                  <a:endParaRPr lang="en-US" sz="1600" b="1" dirty="0"/>
                </a:p>
              </p:txBody>
            </p:sp>
          </p:grpSp>
        </p:grpSp>
      </p:grpSp>
      <p:sp>
        <p:nvSpPr>
          <p:cNvPr id="16" name="Rectangle 15"/>
          <p:cNvSpPr/>
          <p:nvPr/>
        </p:nvSpPr>
        <p:spPr>
          <a:xfrm>
            <a:off x="697230" y="76200"/>
            <a:ext cx="7696200" cy="990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2. Биоинформатика </a:t>
            </a:r>
            <a:r>
              <a:rPr lang="bg-BG" sz="2400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– открити проблеми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10025" y="1219200"/>
            <a:ext cx="4371975" cy="5486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endParaRPr lang="bg-BG" sz="2400" b="1" dirty="0" smtClean="0">
              <a:solidFill>
                <a:srgbClr val="FF0000"/>
              </a:solidFill>
              <a:latin typeface="inherit"/>
              <a:cs typeface="Arial" pitchFamily="34" charset="0"/>
            </a:endParaRPr>
          </a:p>
          <a:p>
            <a:pPr marL="457200" indent="-457200"/>
            <a:endParaRPr lang="bg-BG" b="1" dirty="0" smtClean="0">
              <a:solidFill>
                <a:srgbClr val="FF0000"/>
              </a:solidFill>
              <a:latin typeface="inherit"/>
              <a:cs typeface="Arial" pitchFamily="34" charset="0"/>
            </a:endParaRPr>
          </a:p>
          <a:p>
            <a:pPr marL="457200" indent="-457200"/>
            <a:endParaRPr lang="bg-BG" b="1" dirty="0" smtClean="0">
              <a:solidFill>
                <a:srgbClr val="FF0000"/>
              </a:solidFill>
              <a:latin typeface="inherit"/>
              <a:cs typeface="Arial" pitchFamily="34" charset="0"/>
            </a:endParaRPr>
          </a:p>
          <a:p>
            <a:pPr marL="457200" indent="-457200"/>
            <a:endParaRPr lang="bg-BG" sz="2000" b="1" dirty="0" smtClean="0">
              <a:solidFill>
                <a:srgbClr val="FF0000"/>
              </a:solidFill>
            </a:endParaRPr>
          </a:p>
          <a:p>
            <a:pPr marL="457200" indent="-457200"/>
            <a:r>
              <a:rPr lang="bg-BG" sz="2400" b="1" dirty="0" smtClean="0">
                <a:solidFill>
                  <a:srgbClr val="FF0000"/>
                </a:solidFill>
              </a:rPr>
              <a:t>1.</a:t>
            </a:r>
            <a:r>
              <a:rPr lang="bg-BG" sz="2000" b="1" dirty="0" smtClean="0">
                <a:solidFill>
                  <a:schemeClr val="tx1"/>
                </a:solidFill>
              </a:rPr>
              <a:t> 	</a:t>
            </a:r>
            <a:r>
              <a:rPr lang="bg-BG" sz="2000" b="1" dirty="0" smtClean="0">
                <a:solidFill>
                  <a:schemeClr val="tx1"/>
                </a:solidFill>
                <a:latin typeface="inherit"/>
              </a:rPr>
              <a:t>Алгоритъм за едновременно подреждане на секвенции и структури: </a:t>
            </a:r>
          </a:p>
          <a:p>
            <a:pPr marL="457200" indent="-457200"/>
            <a:r>
              <a:rPr lang="bg-BG" sz="2000" b="1" dirty="0" smtClean="0">
                <a:solidFill>
                  <a:schemeClr val="tx1"/>
                </a:solidFill>
              </a:rPr>
              <a:t>	</a:t>
            </a:r>
            <a:r>
              <a:rPr lang="bg-BG" b="1" dirty="0" smtClean="0">
                <a:solidFill>
                  <a:srgbClr val="C93D3D"/>
                </a:solidFill>
                <a:latin typeface="inherit"/>
              </a:rPr>
              <a:t>– търсене в база от данни;</a:t>
            </a:r>
          </a:p>
          <a:p>
            <a:pPr marL="457200" indent="-457200"/>
            <a:r>
              <a:rPr lang="bg-BG" b="1" dirty="0" smtClean="0">
                <a:solidFill>
                  <a:srgbClr val="C93D3D"/>
                </a:solidFill>
                <a:latin typeface="inherit"/>
              </a:rPr>
              <a:t>	– сравнителна геномика.</a:t>
            </a:r>
          </a:p>
          <a:p>
            <a:pPr marL="457200" indent="-457200"/>
            <a:r>
              <a:rPr lang="bg-BG" b="1" dirty="0" smtClean="0">
                <a:solidFill>
                  <a:schemeClr val="tx1"/>
                </a:solidFill>
                <a:latin typeface="inherit"/>
              </a:rPr>
              <a:t>		</a:t>
            </a:r>
            <a:endParaRPr lang="bg-BG" b="1" dirty="0" smtClean="0">
              <a:solidFill>
                <a:srgbClr val="FF0000"/>
              </a:solidFill>
              <a:latin typeface="inherit"/>
              <a:cs typeface="Arial" pitchFamily="34" charset="0"/>
            </a:endParaRPr>
          </a:p>
          <a:p>
            <a:pPr marL="457200" indent="-457200"/>
            <a:r>
              <a:rPr lang="bg-BG" sz="2400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2.</a:t>
            </a:r>
            <a:r>
              <a:rPr lang="bg-BG" b="1" dirty="0" smtClean="0">
                <a:solidFill>
                  <a:schemeClr val="tx1"/>
                </a:solidFill>
                <a:latin typeface="inherit"/>
                <a:cs typeface="Arial" pitchFamily="34" charset="0"/>
              </a:rPr>
              <a:t> 	</a:t>
            </a:r>
            <a:r>
              <a:rPr lang="bg-BG" sz="2000" b="1" dirty="0" smtClean="0">
                <a:solidFill>
                  <a:schemeClr val="tx1"/>
                </a:solidFill>
                <a:latin typeface="inherit"/>
                <a:cs typeface="Arial" pitchFamily="34" charset="0"/>
              </a:rPr>
              <a:t>Нагъване на</a:t>
            </a:r>
            <a:r>
              <a:rPr lang="bg-BG" sz="2000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 </a:t>
            </a:r>
            <a:r>
              <a:rPr lang="bg-BG" sz="2000" b="1" dirty="0" smtClean="0">
                <a:solidFill>
                  <a:schemeClr val="tx1"/>
                </a:solidFill>
                <a:latin typeface="inherit"/>
                <a:cs typeface="Arial" pitchFamily="34" charset="0"/>
              </a:rPr>
              <a:t>белтъчни и РНК </a:t>
            </a:r>
            <a:r>
              <a:rPr lang="bg-BG" b="1" dirty="0" smtClean="0">
                <a:solidFill>
                  <a:schemeClr val="tx1"/>
                </a:solidFill>
                <a:latin typeface="inherit"/>
                <a:cs typeface="Arial" pitchFamily="34" charset="0"/>
              </a:rPr>
              <a:t>секвенции:</a:t>
            </a:r>
          </a:p>
          <a:p>
            <a:pPr marL="457200" indent="-457200"/>
            <a:r>
              <a:rPr lang="bg-BG" b="1" dirty="0" smtClean="0">
                <a:solidFill>
                  <a:schemeClr val="tx1"/>
                </a:solidFill>
                <a:latin typeface="inherit"/>
                <a:cs typeface="Arial" pitchFamily="34" charset="0"/>
              </a:rPr>
              <a:t>	</a:t>
            </a:r>
            <a:r>
              <a:rPr lang="bg-BG" b="1" dirty="0" smtClean="0">
                <a:solidFill>
                  <a:srgbClr val="C93D3D"/>
                </a:solidFill>
              </a:rPr>
              <a:t> </a:t>
            </a:r>
            <a:r>
              <a:rPr lang="bg-BG" b="1" dirty="0" smtClean="0">
                <a:solidFill>
                  <a:srgbClr val="C93D3D"/>
                </a:solidFill>
                <a:latin typeface="inherit"/>
              </a:rPr>
              <a:t>– белтъчен, РНК и ДНК: </a:t>
            </a:r>
            <a:r>
              <a:rPr lang="bg-BG" b="1" dirty="0" smtClean="0">
                <a:solidFill>
                  <a:srgbClr val="C93D3D"/>
                </a:solidFill>
                <a:latin typeface="inherit"/>
                <a:cs typeface="Arial" pitchFamily="34" charset="0"/>
              </a:rPr>
              <a:t>2</a:t>
            </a:r>
            <a:r>
              <a:rPr lang="en-US" b="1" dirty="0" smtClean="0">
                <a:solidFill>
                  <a:srgbClr val="C93D3D"/>
                </a:solidFill>
                <a:latin typeface="inherit"/>
                <a:cs typeface="Arial" pitchFamily="34" charset="0"/>
              </a:rPr>
              <a:t>D</a:t>
            </a:r>
            <a:r>
              <a:rPr lang="bg-BG" b="1" dirty="0" smtClean="0">
                <a:solidFill>
                  <a:srgbClr val="C93D3D"/>
                </a:solidFill>
                <a:latin typeface="inherit"/>
                <a:cs typeface="Arial" pitchFamily="34" charset="0"/>
              </a:rPr>
              <a:t> и</a:t>
            </a:r>
            <a:r>
              <a:rPr lang="en-US" b="1" dirty="0" smtClean="0">
                <a:solidFill>
                  <a:srgbClr val="C93D3D"/>
                </a:solidFill>
                <a:latin typeface="inherit"/>
                <a:cs typeface="Arial" pitchFamily="34" charset="0"/>
              </a:rPr>
              <a:t> 3D</a:t>
            </a:r>
            <a:r>
              <a:rPr lang="bg-BG" b="1" dirty="0" smtClean="0">
                <a:solidFill>
                  <a:srgbClr val="C93D3D"/>
                </a:solidFill>
                <a:latin typeface="inherit"/>
                <a:cs typeface="Arial" pitchFamily="34" charset="0"/>
              </a:rPr>
              <a:t> </a:t>
            </a:r>
            <a:r>
              <a:rPr lang="bg-BG" b="1" dirty="0" smtClean="0">
                <a:solidFill>
                  <a:srgbClr val="C93D3D"/>
                </a:solidFill>
                <a:latin typeface="inherit"/>
              </a:rPr>
              <a:t>дизайн;</a:t>
            </a:r>
          </a:p>
          <a:p>
            <a:pPr marL="457200" indent="-457200"/>
            <a:r>
              <a:rPr lang="bg-BG" b="1" dirty="0" smtClean="0">
                <a:solidFill>
                  <a:srgbClr val="C93D3D"/>
                </a:solidFill>
                <a:latin typeface="inherit"/>
              </a:rPr>
              <a:t>	– дизайн на цели хромозоми и клетки.</a:t>
            </a:r>
            <a:endParaRPr lang="bg-BG" b="1" dirty="0" smtClean="0">
              <a:solidFill>
                <a:srgbClr val="C93D3D"/>
              </a:solidFill>
              <a:latin typeface="inherit"/>
              <a:cs typeface="Arial" pitchFamily="34" charset="0"/>
            </a:endParaRPr>
          </a:p>
          <a:p>
            <a:pPr marL="457200" indent="-457200"/>
            <a:endParaRPr lang="bg-BG" b="1" dirty="0" smtClean="0">
              <a:solidFill>
                <a:srgbClr val="FF0000"/>
              </a:solidFill>
              <a:latin typeface="inherit"/>
              <a:cs typeface="Arial" pitchFamily="34" charset="0"/>
            </a:endParaRPr>
          </a:p>
          <a:p>
            <a:pPr marL="457200" indent="-457200"/>
            <a:r>
              <a:rPr lang="bg-BG" sz="2400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3.</a:t>
            </a:r>
            <a:r>
              <a:rPr lang="bg-BG" b="1" dirty="0" smtClean="0">
                <a:solidFill>
                  <a:srgbClr val="FF0000"/>
                </a:solidFill>
                <a:latin typeface="inherit"/>
                <a:cs typeface="Arial" pitchFamily="34" charset="0"/>
              </a:rPr>
              <a:t> 	</a:t>
            </a:r>
            <a:r>
              <a:rPr lang="bg-BG" sz="2000" b="1" dirty="0" smtClean="0">
                <a:solidFill>
                  <a:schemeClr val="tx1"/>
                </a:solidFill>
                <a:latin typeface="inherit"/>
                <a:cs typeface="Arial" pitchFamily="34" charset="0"/>
              </a:rPr>
              <a:t>Биологични мрежи:</a:t>
            </a:r>
          </a:p>
          <a:p>
            <a:pPr marL="457200" indent="-457200"/>
            <a:r>
              <a:rPr lang="bg-BG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	</a:t>
            </a:r>
            <a:r>
              <a:rPr lang="bg-BG" b="1" dirty="0" smtClean="0">
                <a:solidFill>
                  <a:srgbClr val="C93D3D"/>
                </a:solidFill>
                <a:latin typeface="inherit"/>
                <a:cs typeface="Arial" pitchFamily="34" charset="0"/>
              </a:rPr>
              <a:t>– метаболична;</a:t>
            </a:r>
          </a:p>
          <a:p>
            <a:pPr marL="457200" indent="-457200"/>
            <a:r>
              <a:rPr lang="bg-BG" b="1" dirty="0" smtClean="0">
                <a:solidFill>
                  <a:srgbClr val="C93D3D"/>
                </a:solidFill>
                <a:latin typeface="inherit"/>
                <a:cs typeface="Arial" pitchFamily="34" charset="0"/>
              </a:rPr>
              <a:t>	– белтък-белтък;</a:t>
            </a:r>
          </a:p>
          <a:p>
            <a:pPr marL="457200" indent="-457200"/>
            <a:r>
              <a:rPr lang="bg-BG" b="1" dirty="0" smtClean="0">
                <a:solidFill>
                  <a:srgbClr val="C93D3D"/>
                </a:solidFill>
                <a:latin typeface="inherit"/>
                <a:cs typeface="Arial" pitchFamily="34" charset="0"/>
              </a:rPr>
              <a:t>	– генетична експресия;</a:t>
            </a:r>
          </a:p>
          <a:p>
            <a:pPr marL="457200" indent="-457200"/>
            <a:r>
              <a:rPr lang="bg-BG" sz="2000" b="1" dirty="0" smtClean="0">
                <a:solidFill>
                  <a:srgbClr val="C93D3D"/>
                </a:solidFill>
                <a:latin typeface="inherit"/>
                <a:cs typeface="Arial" pitchFamily="34" charset="0"/>
              </a:rPr>
              <a:t>	</a:t>
            </a:r>
            <a:r>
              <a:rPr lang="bg-BG" b="1" dirty="0" smtClean="0">
                <a:solidFill>
                  <a:srgbClr val="C93D3D"/>
                </a:solidFill>
                <a:latin typeface="inherit"/>
                <a:cs typeface="Arial" pitchFamily="34" charset="0"/>
              </a:rPr>
              <a:t>– сигнална;</a:t>
            </a:r>
          </a:p>
          <a:p>
            <a:pPr marL="457200" indent="-457200"/>
            <a:r>
              <a:rPr lang="bg-BG" sz="2400" b="1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	</a:t>
            </a:r>
          </a:p>
          <a:p>
            <a:pPr marL="457200" indent="-457200">
              <a:buAutoNum type="arabicPeriod"/>
            </a:pPr>
            <a:endParaRPr lang="bg-BG" sz="2400" b="1" dirty="0" smtClean="0">
              <a:solidFill>
                <a:srgbClr val="212121"/>
              </a:solidFill>
              <a:latin typeface="inherit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581400" y="3796284"/>
            <a:ext cx="304800" cy="3322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47650" y="114300"/>
            <a:ext cx="3962400" cy="84772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r>
              <a:rPr lang="en-US" sz="2400" b="1" dirty="0" smtClean="0"/>
              <a:t> </a:t>
            </a:r>
            <a:r>
              <a:rPr lang="bg-BG" sz="2400" b="1" dirty="0" smtClean="0">
                <a:solidFill>
                  <a:schemeClr val="tx1"/>
                </a:solidFill>
              </a:rPr>
              <a:t>Молекулярна еволюция – </a:t>
            </a:r>
            <a:r>
              <a:rPr lang="bg-BG" sz="2400" b="1" dirty="0" smtClean="0">
                <a:solidFill>
                  <a:srgbClr val="FF0000"/>
                </a:solidFill>
              </a:rPr>
              <a:t>биологичен модел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 rot="18923780">
            <a:off x="2851480" y="2134550"/>
            <a:ext cx="471113" cy="28460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1066800"/>
            <a:ext cx="20574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3886200"/>
            <a:ext cx="20574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Arrow 30"/>
          <p:cNvSpPr/>
          <p:nvPr/>
        </p:nvSpPr>
        <p:spPr>
          <a:xfrm rot="20407206">
            <a:off x="2853752" y="3119620"/>
            <a:ext cx="471113" cy="2846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414328">
            <a:off x="2856652" y="4197125"/>
            <a:ext cx="471113" cy="28460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421203">
            <a:off x="5953125" y="3140450"/>
            <a:ext cx="471113" cy="2846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238125" y="2819400"/>
            <a:ext cx="2286000" cy="1778000"/>
            <a:chOff x="238125" y="4724401"/>
            <a:chExt cx="2286000" cy="1778000"/>
          </a:xfrm>
        </p:grpSpPr>
        <p:pic>
          <p:nvPicPr>
            <p:cNvPr id="7578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8125" y="4724401"/>
              <a:ext cx="2286000" cy="177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" name="Freeform 35"/>
            <p:cNvSpPr/>
            <p:nvPr/>
          </p:nvSpPr>
          <p:spPr>
            <a:xfrm>
              <a:off x="1162050" y="5105400"/>
              <a:ext cx="857250" cy="800100"/>
            </a:xfrm>
            <a:custGeom>
              <a:avLst/>
              <a:gdLst>
                <a:gd name="connsiteX0" fmla="*/ 1173804 w 1222442"/>
                <a:gd name="connsiteY0" fmla="*/ 0 h 953310"/>
                <a:gd name="connsiteX1" fmla="*/ 1222442 w 1222442"/>
                <a:gd name="connsiteY1" fmla="*/ 272374 h 953310"/>
                <a:gd name="connsiteX2" fmla="*/ 1222442 w 1222442"/>
                <a:gd name="connsiteY2" fmla="*/ 272374 h 953310"/>
                <a:gd name="connsiteX3" fmla="*/ 1183532 w 1222442"/>
                <a:gd name="connsiteY3" fmla="*/ 466927 h 953310"/>
                <a:gd name="connsiteX4" fmla="*/ 1057072 w 1222442"/>
                <a:gd name="connsiteY4" fmla="*/ 525293 h 953310"/>
                <a:gd name="connsiteX5" fmla="*/ 950068 w 1222442"/>
                <a:gd name="connsiteY5" fmla="*/ 661481 h 953310"/>
                <a:gd name="connsiteX6" fmla="*/ 1018161 w 1222442"/>
                <a:gd name="connsiteY6" fmla="*/ 787940 h 953310"/>
                <a:gd name="connsiteX7" fmla="*/ 998706 w 1222442"/>
                <a:gd name="connsiteY7" fmla="*/ 904672 h 953310"/>
                <a:gd name="connsiteX8" fmla="*/ 843063 w 1222442"/>
                <a:gd name="connsiteY8" fmla="*/ 933855 h 953310"/>
                <a:gd name="connsiteX9" fmla="*/ 706876 w 1222442"/>
                <a:gd name="connsiteY9" fmla="*/ 924127 h 953310"/>
                <a:gd name="connsiteX10" fmla="*/ 298315 w 1222442"/>
                <a:gd name="connsiteY10" fmla="*/ 904672 h 953310"/>
                <a:gd name="connsiteX11" fmla="*/ 123217 w 1222442"/>
                <a:gd name="connsiteY11" fmla="*/ 953310 h 953310"/>
                <a:gd name="connsiteX12" fmla="*/ 6485 w 1222442"/>
                <a:gd name="connsiteY12" fmla="*/ 904672 h 953310"/>
                <a:gd name="connsiteX13" fmla="*/ 84306 w 1222442"/>
                <a:gd name="connsiteY13" fmla="*/ 787940 h 953310"/>
                <a:gd name="connsiteX14" fmla="*/ 239949 w 1222442"/>
                <a:gd name="connsiteY14" fmla="*/ 710119 h 953310"/>
                <a:gd name="connsiteX15" fmla="*/ 308042 w 1222442"/>
                <a:gd name="connsiteY15" fmla="*/ 564204 h 953310"/>
                <a:gd name="connsiteX16" fmla="*/ 259404 w 1222442"/>
                <a:gd name="connsiteY16" fmla="*/ 466927 h 953310"/>
                <a:gd name="connsiteX17" fmla="*/ 64851 w 1222442"/>
                <a:gd name="connsiteY17" fmla="*/ 379378 h 953310"/>
                <a:gd name="connsiteX18" fmla="*/ 123217 w 1222442"/>
                <a:gd name="connsiteY18" fmla="*/ 223736 h 953310"/>
                <a:gd name="connsiteX19" fmla="*/ 181583 w 1222442"/>
                <a:gd name="connsiteY19" fmla="*/ 184825 h 95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2442" h="953310">
                  <a:moveTo>
                    <a:pt x="1173804" y="0"/>
                  </a:moveTo>
                  <a:lnTo>
                    <a:pt x="1222442" y="272374"/>
                  </a:lnTo>
                  <a:lnTo>
                    <a:pt x="1222442" y="272374"/>
                  </a:lnTo>
                  <a:cubicBezTo>
                    <a:pt x="1215957" y="304799"/>
                    <a:pt x="1211094" y="424774"/>
                    <a:pt x="1183532" y="466927"/>
                  </a:cubicBezTo>
                  <a:cubicBezTo>
                    <a:pt x="1155970" y="509080"/>
                    <a:pt x="1095983" y="492867"/>
                    <a:pt x="1057072" y="525293"/>
                  </a:cubicBezTo>
                  <a:cubicBezTo>
                    <a:pt x="1018161" y="557719"/>
                    <a:pt x="956553" y="617707"/>
                    <a:pt x="950068" y="661481"/>
                  </a:cubicBezTo>
                  <a:cubicBezTo>
                    <a:pt x="943583" y="705255"/>
                    <a:pt x="1010055" y="747408"/>
                    <a:pt x="1018161" y="787940"/>
                  </a:cubicBezTo>
                  <a:cubicBezTo>
                    <a:pt x="1026267" y="828472"/>
                    <a:pt x="1027889" y="880353"/>
                    <a:pt x="998706" y="904672"/>
                  </a:cubicBezTo>
                  <a:cubicBezTo>
                    <a:pt x="969523" y="928991"/>
                    <a:pt x="891701" y="930613"/>
                    <a:pt x="843063" y="933855"/>
                  </a:cubicBezTo>
                  <a:lnTo>
                    <a:pt x="706876" y="924127"/>
                  </a:lnTo>
                  <a:cubicBezTo>
                    <a:pt x="616085" y="919263"/>
                    <a:pt x="395591" y="899808"/>
                    <a:pt x="298315" y="904672"/>
                  </a:cubicBezTo>
                  <a:cubicBezTo>
                    <a:pt x="201039" y="909536"/>
                    <a:pt x="171855" y="953310"/>
                    <a:pt x="123217" y="953310"/>
                  </a:cubicBezTo>
                  <a:cubicBezTo>
                    <a:pt x="74579" y="953310"/>
                    <a:pt x="12970" y="932234"/>
                    <a:pt x="6485" y="904672"/>
                  </a:cubicBezTo>
                  <a:cubicBezTo>
                    <a:pt x="0" y="877110"/>
                    <a:pt x="45395" y="820365"/>
                    <a:pt x="84306" y="787940"/>
                  </a:cubicBezTo>
                  <a:cubicBezTo>
                    <a:pt x="123217" y="755515"/>
                    <a:pt x="202660" y="747408"/>
                    <a:pt x="239949" y="710119"/>
                  </a:cubicBezTo>
                  <a:cubicBezTo>
                    <a:pt x="277238" y="672830"/>
                    <a:pt x="304800" y="604736"/>
                    <a:pt x="308042" y="564204"/>
                  </a:cubicBezTo>
                  <a:cubicBezTo>
                    <a:pt x="311284" y="523672"/>
                    <a:pt x="299936" y="497731"/>
                    <a:pt x="259404" y="466927"/>
                  </a:cubicBezTo>
                  <a:cubicBezTo>
                    <a:pt x="218872" y="436123"/>
                    <a:pt x="87549" y="419910"/>
                    <a:pt x="64851" y="379378"/>
                  </a:cubicBezTo>
                  <a:cubicBezTo>
                    <a:pt x="42153" y="338846"/>
                    <a:pt x="103762" y="256162"/>
                    <a:pt x="123217" y="223736"/>
                  </a:cubicBezTo>
                  <a:cubicBezTo>
                    <a:pt x="142672" y="191311"/>
                    <a:pt x="162127" y="188068"/>
                    <a:pt x="181583" y="184825"/>
                  </a:cubicBezTo>
                </a:path>
              </a:pathLst>
            </a:custGeom>
            <a:ln w="28575">
              <a:solidFill>
                <a:schemeClr val="accent5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2514600"/>
            <a:ext cx="2057400" cy="119250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</p:pic>
      <p:sp>
        <p:nvSpPr>
          <p:cNvPr id="51" name="Rectangle 50"/>
          <p:cNvSpPr/>
          <p:nvPr/>
        </p:nvSpPr>
        <p:spPr>
          <a:xfrm>
            <a:off x="5048250" y="114300"/>
            <a:ext cx="2590800" cy="84772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стохастически процес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4391025" y="419100"/>
            <a:ext cx="471113" cy="28460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789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96075" y="2819400"/>
            <a:ext cx="2162278" cy="177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90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5800" y="3367088"/>
            <a:ext cx="152400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6" name="Group 55"/>
          <p:cNvGrpSpPr/>
          <p:nvPr/>
        </p:nvGrpSpPr>
        <p:grpSpPr>
          <a:xfrm>
            <a:off x="3045806" y="5135344"/>
            <a:ext cx="3278794" cy="1719355"/>
            <a:chOff x="716437" y="4179655"/>
            <a:chExt cx="4303238" cy="2592791"/>
          </a:xfrm>
        </p:grpSpPr>
        <p:pic>
          <p:nvPicPr>
            <p:cNvPr id="57" name="Picture 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28675" y="4845248"/>
              <a:ext cx="4191000" cy="1828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TextBox 57"/>
            <p:cNvSpPr txBox="1"/>
            <p:nvPr/>
          </p:nvSpPr>
          <p:spPr>
            <a:xfrm>
              <a:off x="1581150" y="4316384"/>
              <a:ext cx="446439" cy="603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2000" b="1" dirty="0" smtClean="0"/>
                <a:t>А</a:t>
              </a:r>
              <a:endParaRPr lang="en-US" sz="20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933825" y="4306859"/>
              <a:ext cx="431711" cy="603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2000" b="1" dirty="0" smtClean="0"/>
                <a:t>В</a:t>
              </a:r>
              <a:endParaRPr lang="en-US" sz="20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63427" y="4179655"/>
              <a:ext cx="456957" cy="69619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bg-BG" sz="2400" b="1" dirty="0" smtClean="0">
                  <a:solidFill>
                    <a:srgbClr val="FF0000"/>
                  </a:solidFill>
                </a:rPr>
                <a:t>С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466975" y="6354731"/>
              <a:ext cx="808890" cy="417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b="1" dirty="0" smtClean="0"/>
                <a:t>Време</a:t>
              </a:r>
              <a:endParaRPr lang="en-US" sz="12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77718" y="5719274"/>
              <a:ext cx="1640983" cy="363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b="1" dirty="0" smtClean="0"/>
                <a:t>Популация  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N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 rot="16200000">
              <a:off x="2702743" y="5616323"/>
              <a:ext cx="304800" cy="33223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311037" y="5843630"/>
              <a:ext cx="1003034" cy="417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200" b="1" dirty="0" smtClean="0">
                  <a:solidFill>
                    <a:srgbClr val="FF0000"/>
                  </a:solidFill>
                </a:rPr>
                <a:t>Фенотип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8191500" y="283839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/>
              <a:t>В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141126" y="267718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rgbClr val="FF0000"/>
                </a:solidFill>
              </a:rPr>
              <a:t>А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33600" y="2677180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rgbClr val="FF0000"/>
                </a:solidFill>
              </a:rPr>
              <a:t>В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79042" y="2971800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/>
              <a:t>А</a:t>
            </a:r>
            <a:endParaRPr lang="en-US" sz="2000" b="1" dirty="0"/>
          </a:p>
        </p:txBody>
      </p:sp>
      <p:sp>
        <p:nvSpPr>
          <p:cNvPr id="69" name="Oval 68"/>
          <p:cNvSpPr/>
          <p:nvPr/>
        </p:nvSpPr>
        <p:spPr>
          <a:xfrm>
            <a:off x="4495800" y="5553074"/>
            <a:ext cx="400050" cy="46672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09600" y="5207000"/>
            <a:ext cx="17622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bg-BG" sz="1200" dirty="0" smtClean="0"/>
              <a:t>Транслиращи рибозоми</a:t>
            </a:r>
            <a:endParaRPr lang="en-US" sz="1200" dirty="0"/>
          </a:p>
        </p:txBody>
      </p:sp>
      <p:pic>
        <p:nvPicPr>
          <p:cNvPr id="75792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6660" y="5256304"/>
            <a:ext cx="424330" cy="21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94" name="Picture 1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166" y="5602939"/>
            <a:ext cx="439269" cy="219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" name="TextBox 74"/>
          <p:cNvSpPr txBox="1"/>
          <p:nvPr/>
        </p:nvSpPr>
        <p:spPr>
          <a:xfrm>
            <a:off x="619214" y="5562600"/>
            <a:ext cx="7287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bg-BG" sz="1200" dirty="0" smtClean="0"/>
              <a:t>Белтъци</a:t>
            </a:r>
            <a:endParaRPr lang="en-US" sz="1200" dirty="0"/>
          </a:p>
        </p:txBody>
      </p:sp>
      <p:pic>
        <p:nvPicPr>
          <p:cNvPr id="75796" name="Picture 2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3435" y="5937309"/>
            <a:ext cx="330200" cy="22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" name="TextBox 77"/>
          <p:cNvSpPr txBox="1"/>
          <p:nvPr/>
        </p:nvSpPr>
        <p:spPr>
          <a:xfrm>
            <a:off x="619214" y="5922096"/>
            <a:ext cx="146918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bg-BG" sz="1200" dirty="0" smtClean="0"/>
              <a:t>Парчета от белтъци</a:t>
            </a:r>
            <a:endParaRPr lang="en-US" sz="1200" dirty="0"/>
          </a:p>
        </p:txBody>
      </p:sp>
      <p:pic>
        <p:nvPicPr>
          <p:cNvPr id="75797" name="Picture 2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466" y="6315635"/>
            <a:ext cx="479202" cy="430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TextBox 79"/>
          <p:cNvSpPr txBox="1"/>
          <p:nvPr/>
        </p:nvSpPr>
        <p:spPr>
          <a:xfrm>
            <a:off x="619214" y="6400800"/>
            <a:ext cx="187327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bg-BG" sz="1200" dirty="0" smtClean="0"/>
              <a:t>Грешно нагънати белтъци</a:t>
            </a:r>
            <a:endParaRPr lang="en-US" sz="1200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5486400" y="1758668"/>
            <a:ext cx="914400" cy="2225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277818" y="2129135"/>
            <a:ext cx="197092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1200" dirty="0" smtClean="0"/>
              <a:t>токсични  агрегати </a:t>
            </a:r>
          </a:p>
          <a:p>
            <a:pPr algn="ctr"/>
            <a:r>
              <a:rPr lang="bg-BG" sz="1200" dirty="0" smtClean="0"/>
              <a:t>водят до смърт на клетката</a:t>
            </a:r>
            <a:endParaRPr lang="en-US" sz="1200" dirty="0"/>
          </a:p>
        </p:txBody>
      </p: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553200" y="12192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" descr="C:\Users\xxx\Downloads\Image\Chromosomenmutatione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524000"/>
            <a:ext cx="3733800" cy="3281297"/>
          </a:xfrm>
          <a:prstGeom prst="rect">
            <a:avLst/>
          </a:prstGeom>
          <a:noFill/>
        </p:spPr>
      </p:pic>
      <p:pic>
        <p:nvPicPr>
          <p:cNvPr id="10" name="Picture 5" descr="C:\Users\xxx\Downloads\Image\DNA Dama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7625"/>
            <a:ext cx="3429000" cy="12573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95250" y="0"/>
            <a:ext cx="4476750" cy="6781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724400" y="2971800"/>
            <a:ext cx="457200" cy="3322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276600" y="381000"/>
            <a:ext cx="1533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1400" b="1" dirty="0" smtClean="0"/>
              <a:t>Точкови</a:t>
            </a:r>
          </a:p>
          <a:p>
            <a:pPr algn="ctr"/>
            <a:r>
              <a:rPr lang="bg-BG" sz="1400" b="1" dirty="0" smtClean="0"/>
              <a:t> мутации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555961" y="1246095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1400" b="1" dirty="0" smtClean="0"/>
              <a:t>Геномни мутации</a:t>
            </a:r>
            <a:endParaRPr lang="en-US" sz="1400" b="1" dirty="0"/>
          </a:p>
        </p:txBody>
      </p:sp>
      <p:sp>
        <p:nvSpPr>
          <p:cNvPr id="44" name="Rectangle 43"/>
          <p:cNvSpPr/>
          <p:nvPr/>
        </p:nvSpPr>
        <p:spPr>
          <a:xfrm>
            <a:off x="4676775" y="76200"/>
            <a:ext cx="4343400" cy="84772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r>
              <a:rPr lang="en-US" sz="2400" b="1" dirty="0" smtClean="0"/>
              <a:t> </a:t>
            </a:r>
            <a:r>
              <a:rPr lang="bg-BG" sz="2400" b="1" dirty="0" smtClean="0">
                <a:solidFill>
                  <a:schemeClr val="tx1"/>
                </a:solidFill>
              </a:rPr>
              <a:t>Молекулярна еволюция – </a:t>
            </a:r>
            <a:r>
              <a:rPr lang="bg-BG" sz="2400" b="1" dirty="0" smtClean="0">
                <a:solidFill>
                  <a:srgbClr val="FF0000"/>
                </a:solidFill>
              </a:rPr>
              <a:t>биологичен модел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6400" y="4876800"/>
            <a:ext cx="2590800" cy="1839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369779" y="5638800"/>
            <a:ext cx="116730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bg-BG" sz="1400" b="1" dirty="0" smtClean="0"/>
              <a:t>Анеоплоиди</a:t>
            </a:r>
            <a:endParaRPr lang="en-US" sz="1400" b="1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00133" y="1077942"/>
            <a:ext cx="2600867" cy="2949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ight Arrow 15"/>
          <p:cNvSpPr/>
          <p:nvPr/>
        </p:nvSpPr>
        <p:spPr>
          <a:xfrm rot="5400000">
            <a:off x="6424613" y="4090987"/>
            <a:ext cx="238124" cy="28575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86600" y="4111823"/>
            <a:ext cx="21336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1400" b="1" dirty="0" smtClean="0"/>
              <a:t>Генетична експресия</a:t>
            </a:r>
            <a:endParaRPr 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001001" y="2286000"/>
            <a:ext cx="9143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1400" b="1" dirty="0" smtClean="0"/>
              <a:t>Клетка</a:t>
            </a:r>
            <a:endParaRPr 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645890" y="6197025"/>
            <a:ext cx="345710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?</a:t>
            </a:r>
            <a:endParaRPr lang="en-US" sz="3200" b="1" dirty="0"/>
          </a:p>
        </p:txBody>
      </p:sp>
      <p:sp>
        <p:nvSpPr>
          <p:cNvPr id="20" name="Right Arrow 19"/>
          <p:cNvSpPr/>
          <p:nvPr/>
        </p:nvSpPr>
        <p:spPr>
          <a:xfrm rot="5400000">
            <a:off x="6729413" y="6367463"/>
            <a:ext cx="238124" cy="28575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791200" y="6248400"/>
            <a:ext cx="71526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bg-BG" sz="2400" b="1" dirty="0" smtClean="0"/>
              <a:t>РНК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193123" y="6243935"/>
            <a:ext cx="111267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bg-BG" sz="2400" b="1" dirty="0" smtClean="0"/>
              <a:t>Белтък</a:t>
            </a:r>
            <a:endParaRPr lang="en-US" sz="2400" b="1" dirty="0"/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4437530"/>
            <a:ext cx="4003415" cy="168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6773096" y="4358353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/>
              <a:t>ДНК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 rot="7882">
            <a:off x="6522142" y="4952758"/>
            <a:ext cx="1001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/>
              <a:t>Дупликация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167724" y="498080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/>
              <a:t>Мутация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 rot="7882">
            <a:off x="5018472" y="4785615"/>
            <a:ext cx="1000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200" b="1" dirty="0" smtClean="0"/>
              <a:t>Мутация в</a:t>
            </a:r>
          </a:p>
          <a:p>
            <a:pPr algn="ctr"/>
            <a:r>
              <a:rPr lang="bg-BG" sz="1200" b="1" dirty="0" smtClean="0"/>
              <a:t>промоутъра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 rot="7882">
            <a:off x="5032160" y="5709556"/>
            <a:ext cx="1001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200" b="1" dirty="0" smtClean="0"/>
              <a:t>Промяна в</a:t>
            </a:r>
          </a:p>
          <a:p>
            <a:pPr algn="ctr"/>
            <a:r>
              <a:rPr lang="bg-BG" sz="1200" b="1" dirty="0" smtClean="0"/>
              <a:t>експресията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 rot="7882">
            <a:off x="8001528" y="5716148"/>
            <a:ext cx="1001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200" b="1" dirty="0" smtClean="0"/>
              <a:t>Промяна в</a:t>
            </a:r>
          </a:p>
          <a:p>
            <a:pPr algn="ctr"/>
            <a:r>
              <a:rPr lang="bg-BG" sz="1200" b="1" dirty="0" smtClean="0"/>
              <a:t>експресията</a:t>
            </a:r>
            <a:endParaRPr lang="en-US" sz="12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11870</TotalTime>
  <Words>1790</Words>
  <Application>Microsoft Office PowerPoint</Application>
  <PresentationFormat>On-screen Show (4:3)</PresentationFormat>
  <Paragraphs>460</Paragraphs>
  <Slides>38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Office Theme</vt:lpstr>
      <vt:lpstr>Bitmap Image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Различни категории на Бази от данни</vt:lpstr>
      <vt:lpstr>Slide 37</vt:lpstr>
      <vt:lpstr>Slide 38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xxx</dc:creator>
  <cp:lastModifiedBy>xxx</cp:lastModifiedBy>
  <cp:revision>922</cp:revision>
  <dcterms:created xsi:type="dcterms:W3CDTF">2017-11-05T13:49:46Z</dcterms:created>
  <dcterms:modified xsi:type="dcterms:W3CDTF">2017-11-22T16:05:52Z</dcterms:modified>
</cp:coreProperties>
</file>